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66" r:id="rId3"/>
    <p:sldId id="268" r:id="rId4"/>
    <p:sldId id="293" r:id="rId5"/>
    <p:sldId id="294" r:id="rId6"/>
    <p:sldId id="295" r:id="rId7"/>
    <p:sldId id="279" r:id="rId8"/>
    <p:sldId id="261" r:id="rId9"/>
    <p:sldId id="318" r:id="rId10"/>
    <p:sldId id="292" r:id="rId11"/>
    <p:sldId id="276" r:id="rId12"/>
    <p:sldId id="284" r:id="rId13"/>
    <p:sldId id="309" r:id="rId14"/>
    <p:sldId id="302" r:id="rId15"/>
    <p:sldId id="267" r:id="rId16"/>
    <p:sldId id="299" r:id="rId17"/>
    <p:sldId id="300" r:id="rId18"/>
    <p:sldId id="301" r:id="rId19"/>
    <p:sldId id="307" r:id="rId20"/>
    <p:sldId id="310" r:id="rId21"/>
    <p:sldId id="303" r:id="rId22"/>
    <p:sldId id="317" r:id="rId23"/>
    <p:sldId id="311" r:id="rId24"/>
    <p:sldId id="314" r:id="rId25"/>
    <p:sldId id="270" r:id="rId26"/>
    <p:sldId id="304" r:id="rId27"/>
    <p:sldId id="306" r:id="rId28"/>
    <p:sldId id="316" r:id="rId29"/>
    <p:sldId id="272" r:id="rId3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7763"/>
    <p:restoredTop sz="94876"/>
  </p:normalViewPr>
  <p:slideViewPr>
    <p:cSldViewPr snapToGrid="0" snapToObjects="1">
      <p:cViewPr>
        <p:scale>
          <a:sx n="93" d="100"/>
          <a:sy n="93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7D13D-D46A-1245-BB04-8E9DE33F3A8C}" type="datetimeFigureOut">
              <a:rPr lang="it-IT" smtClean="0"/>
              <a:t>26/10/17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54379-5673-C843-B2BF-2222A433BAF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4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griregionieuropa.univpm.it/it/glossario-pac/politica-agricola-comune-pac" TargetMode="External"/><Relationship Id="rId4" Type="http://schemas.openxmlformats.org/officeDocument/2006/relationships/hyperlink" Target="https://agriregionieuropa.univpm.it/it/glossario-pac/sviluppo-rurale" TargetMode="External"/><Relationship Id="rId5" Type="http://schemas.openxmlformats.org/officeDocument/2006/relationships/hyperlink" Target="https://agriregionieuropa.univpm.it/it/glossario-pac/greening" TargetMode="External"/><Relationship Id="rId6" Type="http://schemas.openxmlformats.org/officeDocument/2006/relationships/hyperlink" Target="https://agriregionieuropa.univpm.it/it/glossario-pac/pagamento-unico-aziendale-pua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9155F24-C565-1840-8B7E-E83EF5201AC7}" type="slidenum">
              <a:rPr lang="it-IT" altLang="it-IT">
                <a:latin typeface="Verdana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it-IT" altLang="it-IT">
              <a:latin typeface="Verdana" charset="0"/>
            </a:endParaRPr>
          </a:p>
        </p:txBody>
      </p:sp>
      <p:sp>
        <p:nvSpPr>
          <p:cNvPr id="1024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24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1263" cy="410686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821027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0CBA4-B12D-4DB7-B558-4F7ACB56A3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B8613-3EE1-4924-91DD-6B3EDCF382FE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rial Unicode MS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38701-D867-4725-BE57-A9261F0DC8C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rial Unicode MS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r>
              <a:rPr lang="it-IT" dirty="0" smtClean="0"/>
              <a:t>Pagamenti diretti assorbono il 70% delle risorse PAC</a:t>
            </a:r>
          </a:p>
          <a:p>
            <a:r>
              <a:rPr lang="it-IT" dirty="0" smtClean="0"/>
              <a:t>(vs mediterranea), (vs agricolture di collina e montagna)</a:t>
            </a:r>
          </a:p>
          <a:p>
            <a:r>
              <a:rPr lang="it-IT" dirty="0" smtClean="0"/>
              <a:t> (vs agricolture intensive di lavoro e ad alto valore aggiunto) </a:t>
            </a:r>
            <a:r>
              <a:rPr lang="it-IT" i="1" dirty="0" smtClean="0"/>
              <a:t>(vs</a:t>
            </a:r>
            <a:r>
              <a:rPr lang="it-IT" dirty="0" smtClean="0"/>
              <a:t> prodotti tipici e di qualità)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5995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 smtClean="0"/>
              <a:t>Le emissioni dei principali GHG sono diminuite del 1,5% circa, a fronte di un 5% medio stimato dalla UE.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54379-5673-C843-B2BF-2222A433BAF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9957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Sfida al</a:t>
            </a:r>
            <a:r>
              <a:rPr lang="it-IT" b="1" dirty="0" smtClean="0"/>
              <a:t> modello </a:t>
            </a:r>
            <a:r>
              <a:rPr lang="it-IT" b="1" u="sng" dirty="0" smtClean="0"/>
              <a:t>agronomico</a:t>
            </a:r>
            <a:r>
              <a:rPr lang="it-IT" b="1" dirty="0" smtClean="0"/>
              <a:t> dominante </a:t>
            </a:r>
            <a:r>
              <a:rPr lang="it-IT" dirty="0" smtClean="0"/>
              <a:t>basato sull’elevato uso di input esterni</a:t>
            </a:r>
          </a:p>
          <a:p>
            <a:r>
              <a:rPr lang="it-IT" dirty="0" smtClean="0"/>
              <a:t>Sfida al </a:t>
            </a:r>
            <a:r>
              <a:rPr lang="it-IT" b="1" dirty="0" smtClean="0"/>
              <a:t>modello </a:t>
            </a:r>
            <a:r>
              <a:rPr lang="it-IT" b="1" u="sng" dirty="0" smtClean="0"/>
              <a:t>ecologico</a:t>
            </a:r>
            <a:r>
              <a:rPr lang="it-IT" b="1" dirty="0" smtClean="0"/>
              <a:t> dominante</a:t>
            </a:r>
            <a:r>
              <a:rPr lang="it-IT" dirty="0" smtClean="0"/>
              <a:t> che separa la protezione della biodiversità dalla produzione di cibo</a:t>
            </a:r>
          </a:p>
          <a:p>
            <a:r>
              <a:rPr lang="it-IT" dirty="0" smtClean="0"/>
              <a:t>Sfida al </a:t>
            </a:r>
            <a:r>
              <a:rPr lang="it-IT" b="1" dirty="0" smtClean="0"/>
              <a:t>modello </a:t>
            </a:r>
            <a:r>
              <a:rPr lang="it-IT" b="1" u="sng" dirty="0" smtClean="0"/>
              <a:t>economico</a:t>
            </a:r>
            <a:r>
              <a:rPr lang="it-IT" b="1" dirty="0" smtClean="0"/>
              <a:t> dominante</a:t>
            </a:r>
            <a:r>
              <a:rPr lang="it-IT" dirty="0" smtClean="0"/>
              <a:t> che tende alla globalizzazione delle produzioni e dei mercati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54379-5673-C843-B2BF-2222A433BAF3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4951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>
              <a:latin typeface="Calibri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defRPr/>
            </a:pPr>
            <a:endParaRPr lang="it-IT" altLang="it-IT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806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Coefficiente di correlazione 0,93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4F1B6-C82B-4A4D-87AB-BA070135A516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1901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 smtClean="0"/>
              <a:t>- target in termini di SOI raggiunto o superato tranne 3 casi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4F1B6-C82B-4A4D-87AB-BA070135A516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1036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fld id="{A51648DE-D485-1E48-A60E-694A8DD005B4}" type="slidenum">
              <a:rPr lang="it-IT" altLang="it-IT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25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3993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Alternativa alla dicotomia tra Stato (socializzazione) e Mercato (privatizzazione)</a:t>
            </a:r>
          </a:p>
          <a:p>
            <a:pPr>
              <a:defRPr/>
            </a:pPr>
            <a:endParaRPr lang="it-IT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12049761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0CBA4-B12D-4DB7-B558-4F7ACB56A3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84C79-F51B-4068-B2D1-3DA93D053C6F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rial Unicode MS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4B1F8F-B9F3-49DB-9E7A-0BA4C39582D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rial Unicode MS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269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1B43F6-9C6F-EF4D-84A9-F7B7609BCB10}" type="slidenum">
              <a:rPr lang="it-IT" altLang="it-IT"/>
              <a:pPr>
                <a:defRPr/>
              </a:pPr>
              <a:t>3</a:t>
            </a:fld>
            <a:endParaRPr lang="it-IT" altLang="it-IT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Times New Roman" charset="0"/>
                <a:cs typeface="Times New Roman" charset="0"/>
              </a:rPr>
              <a:t>Banalizzazione del paesaggio </a:t>
            </a: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Times New Roman" charset="0"/>
                <a:cs typeface="Times New Roman" charset="0"/>
              </a:rPr>
              <a:t>(dal punto di vista percettivo e ambientale)</a:t>
            </a:r>
            <a:endParaRPr lang="it-IT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662480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BD651D-A86A-49BB-BB19-F84D357A440A}" type="datetimeFigureOut">
              <a:rPr lang="en-US" sz="1200"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10/26/17</a:t>
            </a:fld>
            <a:endParaRPr lang="en-US" sz="1200">
              <a:latin typeface="+mn-lt"/>
            </a:endParaRPr>
          </a:p>
        </p:txBody>
      </p:sp>
      <p:sp>
        <p:nvSpPr>
          <p:cNvPr id="30722" name="Slide Number Placeholder 12"/>
          <p:cNvSpPr txBox="1">
            <a:spLocks noGrp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/>
            <a:fld id="{44594E0F-5DD8-944E-8434-1ABA2AFFD020}" type="slidenum">
              <a:rPr lang="it-IT" altLang="it-IT" sz="1400">
                <a:latin typeface="Times New Roman" charset="0"/>
                <a:ea typeface="Arial Unicode MS" charset="0"/>
                <a:cs typeface="Tahoma" charset="0"/>
              </a:rPr>
              <a:pPr algn="r" eaLnBrk="1"/>
              <a:t>4</a:t>
            </a:fld>
            <a:endParaRPr lang="it-IT" altLang="it-IT" sz="1400">
              <a:latin typeface="Times New Roman" charset="0"/>
              <a:ea typeface="Arial Unicode MS" charset="0"/>
              <a:cs typeface="Tahoma" charset="0"/>
            </a:endParaRPr>
          </a:p>
        </p:txBody>
      </p:sp>
      <p:sp>
        <p:nvSpPr>
          <p:cNvPr id="30723" name="Slide Number Placeholder 6"/>
          <p:cNvSpPr txBox="1">
            <a:spLocks noGrp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/>
            <a:fld id="{F5DA1233-6BD7-3249-A573-D23EC77B9652}" type="slidenum">
              <a:rPr lang="en-US" altLang="it-IT" sz="1400">
                <a:latin typeface="Times New Roman" charset="0"/>
                <a:ea typeface="Arial Unicode MS" charset="0"/>
                <a:cs typeface="Tahoma" charset="0"/>
              </a:rPr>
              <a:pPr algn="r" eaLnBrk="1"/>
              <a:t>4</a:t>
            </a:fld>
            <a:endParaRPr lang="en-US" altLang="it-IT" sz="1400">
              <a:latin typeface="Times New Roman" charset="0"/>
              <a:ea typeface="Arial Unicode MS" charset="0"/>
              <a:cs typeface="Tahoma" charset="0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01688"/>
            <a:ext cx="7126287" cy="4010025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008063" y="5078413"/>
            <a:ext cx="5543550" cy="4811712"/>
          </a:xfrm>
          <a:ln/>
        </p:spPr>
        <p:txBody>
          <a:bodyPr lIns="0" tIns="0" rIns="0" bIns="0"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2919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785FEA-D9E1-6142-8593-19BF850BA654}" type="slidenum">
              <a:rPr lang="it-IT" altLang="it-IT"/>
              <a:pPr>
                <a:defRPr/>
              </a:pPr>
              <a:t>5</a:t>
            </a:fld>
            <a:endParaRPr lang="it-IT" altLang="it-IT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97952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68E261-56B5-1B4B-A565-3A24A57F97DB}" type="slidenum">
              <a:rPr lang="it-IT" altLang="it-IT"/>
              <a:pPr>
                <a:defRPr/>
              </a:pPr>
              <a:t>6</a:t>
            </a:fld>
            <a:endParaRPr lang="it-IT" altLang="it-IT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63675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Le zone rosse all’interno dell’immagine, rappresentano le aree della regione Marche maggiormente colpite dal consumo di suolo.</a:t>
            </a:r>
          </a:p>
          <a:p>
            <a:r>
              <a:rPr lang="it-IT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Le superfici maggiormente esposte a questo fenomeno sono localizzate nella zona costiera.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54379-5673-C843-B2BF-2222A433BAF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72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Dall’impresa al territorio gli interventi siano indirizzati prevalentemente agli agricoltori oppure alla popolazione rurale nel suo insieme. </a:t>
            </a:r>
          </a:p>
          <a:p>
            <a:r>
              <a:rPr lang="it-IT" dirty="0" smtClean="0"/>
              <a:t>Quest’ambiguità si riproduce negli interventi per la sostenibilità ambientale, giustamente considerati come territoriali ma poi destinati soltanto gli agricoltori.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54379-5673-C843-B2BF-2222A433BAF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7205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687877-FB9A-8C4A-81BE-DE91C0BFC279}" type="slidenum">
              <a:rPr lang="it-IT" altLang="it-IT" smtClean="0"/>
              <a:pPr>
                <a:defRPr/>
              </a:pPr>
              <a:t>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7330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  <a:defRPr/>
            </a:pPr>
            <a:fld id="{B5528AD1-D963-AB49-9285-ED567376A08D}" type="slidenum">
              <a:rPr lang="it-IT" altLang="it-IT" smtClean="0">
                <a:solidFill>
                  <a:srgbClr val="000000"/>
                </a:solidFill>
              </a:rPr>
              <a:pPr>
                <a:buClrTx/>
                <a:buFontTx/>
                <a:buNone/>
                <a:defRPr/>
              </a:pPr>
              <a:t>10</a:t>
            </a:fld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3686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686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inclusione di considerazioni ambientali nelle singole organizzazioni comuni di mercato; specifici pagamenti agro-ambientali nel Secondo Pilastro; rispetto della legislazione ambientale generale per accedere ai pagamenti. In sintesi, quello che si è cercato di fare è stato di intervenire sia per superare le esternalità negative associate al sostegno alla produzione e al reddito nel primo pilastro, sia per sostenere e incoraggiare la produzione di beni e servizi ambientali positivi attraverso il Secondo Pilastro (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Matthews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2008). Nell’attuale struttura della </a:t>
            </a:r>
            <a:r>
              <a:rPr lang="it-IT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Pac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gestione sostenibile delle risorse e l’azione per il clima sono obiettivi prioritari dello </a:t>
            </a:r>
            <a:r>
              <a:rPr lang="it-IT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Sviluppo Rurale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(SR). Ma è nel primo pilastro che si è voluto rafforzare di più il legame tra agricoltura e società, attraverso il </a:t>
            </a:r>
            <a:r>
              <a:rPr lang="it-IT" sz="120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greening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(Reg. UE n.1307/2013) la cui logica è di sostenere e finanziare, attraverso requisiti obbligatori, pratiche agricole benefiche per il clima e per l’ambiente, a cui viene legata l’erogazione di una parte del pagamento unico aziendale (</a:t>
            </a:r>
            <a:r>
              <a:rPr lang="it-IT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Pua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r>
              <a:rPr lang="it-IT" dirty="0" smtClean="0">
                <a:effectLst/>
              </a:rPr>
              <a:t> </a:t>
            </a:r>
            <a:endParaRPr lang="it-IT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1043810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ED2F-2B07-7F41-B092-523A6853C936}" type="datetimeFigureOut">
              <a:rPr lang="it-IT" smtClean="0"/>
              <a:t>26/10/17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6194-6A0B-1B49-870A-D35B61F4BF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350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ED2F-2B07-7F41-B092-523A6853C936}" type="datetimeFigureOut">
              <a:rPr lang="it-IT" smtClean="0"/>
              <a:t>26/10/17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6194-6A0B-1B49-870A-D35B61F4BF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902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ED2F-2B07-7F41-B092-523A6853C936}" type="datetimeFigureOut">
              <a:rPr lang="it-IT" smtClean="0"/>
              <a:t>26/10/17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6194-6A0B-1B49-870A-D35B61F4BF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854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ED2F-2B07-7F41-B092-523A6853C936}" type="datetimeFigureOut">
              <a:rPr lang="it-IT" smtClean="0"/>
              <a:t>26/10/17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6194-6A0B-1B49-870A-D35B61F4BF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835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ED2F-2B07-7F41-B092-523A6853C936}" type="datetimeFigureOut">
              <a:rPr lang="it-IT" smtClean="0"/>
              <a:t>26/10/17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6194-6A0B-1B49-870A-D35B61F4BF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350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ED2F-2B07-7F41-B092-523A6853C936}" type="datetimeFigureOut">
              <a:rPr lang="it-IT" smtClean="0"/>
              <a:t>26/10/17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6194-6A0B-1B49-870A-D35B61F4BF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7893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ED2F-2B07-7F41-B092-523A6853C936}" type="datetimeFigureOut">
              <a:rPr lang="it-IT" smtClean="0"/>
              <a:t>26/10/17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6194-6A0B-1B49-870A-D35B61F4BF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5408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ED2F-2B07-7F41-B092-523A6853C936}" type="datetimeFigureOut">
              <a:rPr lang="it-IT" smtClean="0"/>
              <a:t>26/10/17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6194-6A0B-1B49-870A-D35B61F4BF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85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ED2F-2B07-7F41-B092-523A6853C936}" type="datetimeFigureOut">
              <a:rPr lang="it-IT" smtClean="0"/>
              <a:t>26/10/17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6194-6A0B-1B49-870A-D35B61F4BF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5229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ED2F-2B07-7F41-B092-523A6853C936}" type="datetimeFigureOut">
              <a:rPr lang="it-IT" smtClean="0"/>
              <a:t>26/10/17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6194-6A0B-1B49-870A-D35B61F4BF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7610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ED2F-2B07-7F41-B092-523A6853C936}" type="datetimeFigureOut">
              <a:rPr lang="it-IT" smtClean="0"/>
              <a:t>26/10/17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6194-6A0B-1B49-870A-D35B61F4BF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2115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CED2F-2B07-7F41-B092-523A6853C936}" type="datetimeFigureOut">
              <a:rPr lang="it-IT" smtClean="0"/>
              <a:t>26/10/17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06194-6A0B-1B49-870A-D35B61F4BF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056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://www.isprambiente.gov.it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CI_des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618" y="62673"/>
            <a:ext cx="3124200" cy="955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224862" y="2263515"/>
            <a:ext cx="12017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Le politiche per la sostenibilità del sistema agroalimentare marchigiano</a:t>
            </a:r>
            <a:endParaRPr lang="it-IT" sz="3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470432" y="3462727"/>
            <a:ext cx="1526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Elena Viganò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04501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8354" y="15658"/>
            <a:ext cx="89154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Il </a:t>
            </a:r>
            <a:r>
              <a:rPr lang="it-IT" altLang="it-IT" sz="32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modello </a:t>
            </a:r>
            <a:r>
              <a:rPr lang="it-IT" altLang="it-IT" sz="3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di agricoltura multifunzionale</a:t>
            </a:r>
          </a:p>
        </p:txBody>
      </p:sp>
      <p:sp>
        <p:nvSpPr>
          <p:cNvPr id="5122" name="Oval 2"/>
          <p:cNvSpPr>
            <a:spLocks noChangeArrowheads="1"/>
          </p:cNvSpPr>
          <p:nvPr/>
        </p:nvSpPr>
        <p:spPr bwMode="auto">
          <a:xfrm>
            <a:off x="3054913" y="2217586"/>
            <a:ext cx="2438400" cy="1219200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7E00"/>
              </a:gs>
            </a:gsLst>
            <a:lin ang="5400000" scaled="1"/>
          </a:gra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t-IT" altLang="it-IT" sz="2000" dirty="0">
                <a:solidFill>
                  <a:schemeClr val="tx1"/>
                </a:solidFill>
                <a:ea typeface="Arial" charset="0"/>
                <a:cs typeface="Arial" charset="0"/>
              </a:rPr>
              <a:t>Processo produttivo</a:t>
            </a:r>
          </a:p>
          <a:p>
            <a:pPr algn="ctr" eaLnBrk="1" hangingPunct="1">
              <a:buSzPct val="100000"/>
              <a:defRPr/>
            </a:pPr>
            <a:r>
              <a:rPr lang="it-IT" altLang="it-IT" sz="2000" dirty="0">
                <a:solidFill>
                  <a:schemeClr val="tx1"/>
                </a:solidFill>
                <a:ea typeface="Arial" charset="0"/>
                <a:cs typeface="Arial" charset="0"/>
              </a:rPr>
              <a:t>agricolo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-228615" y="2458887"/>
            <a:ext cx="2282825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t-IT" altLang="it-IT" sz="2000" b="1" dirty="0">
                <a:solidFill>
                  <a:schemeClr val="tx1"/>
                </a:solidFill>
                <a:ea typeface="Arial" charset="0"/>
                <a:cs typeface="Arial" charset="0"/>
              </a:rPr>
              <a:t>Fattori di produzione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502427" y="1890868"/>
            <a:ext cx="1275006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t-IT" altLang="it-IT" sz="1600" i="1" dirty="0">
                <a:ea typeface="Arial" charset="0"/>
                <a:cs typeface="Arial" charset="0"/>
              </a:rPr>
              <a:t>Produzione </a:t>
            </a:r>
          </a:p>
          <a:p>
            <a:pPr algn="ctr" eaLnBrk="1" hangingPunct="1">
              <a:buSzPct val="100000"/>
              <a:defRPr/>
            </a:pPr>
            <a:r>
              <a:rPr lang="it-IT" altLang="it-IT" sz="1600" i="1" dirty="0">
                <a:ea typeface="Arial" charset="0"/>
                <a:cs typeface="Arial" charset="0"/>
              </a:rPr>
              <a:t>congiunta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814933" y="2598586"/>
            <a:ext cx="1143000" cy="4572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2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it-IT" altLang="it-IT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7216642" y="2880422"/>
            <a:ext cx="1361568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it-IT" altLang="it-IT" b="1" dirty="0">
                <a:solidFill>
                  <a:schemeClr val="tx1"/>
                </a:solidFill>
                <a:ea typeface="Arial" charset="0"/>
                <a:cs typeface="Arial" charset="0"/>
              </a:rPr>
              <a:t>Esternalità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it-IT" altLang="it-IT" b="1" dirty="0">
                <a:solidFill>
                  <a:schemeClr val="tx1"/>
                </a:solidFill>
                <a:ea typeface="Arial" charset="0"/>
                <a:cs typeface="Arial" charset="0"/>
              </a:rPr>
              <a:t>Beni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it-IT" altLang="it-IT" b="1" dirty="0" smtClean="0">
                <a:solidFill>
                  <a:schemeClr val="tx1"/>
                </a:solidFill>
                <a:ea typeface="Arial" charset="0"/>
                <a:cs typeface="Arial" charset="0"/>
              </a:rPr>
              <a:t>Pubblici*</a:t>
            </a:r>
            <a:endParaRPr lang="it-IT" altLang="it-IT" b="1" dirty="0">
              <a:solidFill>
                <a:schemeClr val="tx1"/>
              </a:solidFill>
              <a:ea typeface="Arial" charset="0"/>
              <a:cs typeface="Arial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7385143" y="1623645"/>
            <a:ext cx="874255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t-IT" altLang="it-IT" b="1" dirty="0">
                <a:solidFill>
                  <a:schemeClr val="tx1"/>
                </a:solidFill>
                <a:ea typeface="Arial" charset="0"/>
                <a:cs typeface="Arial" charset="0"/>
              </a:rPr>
              <a:t>Beni </a:t>
            </a:r>
          </a:p>
          <a:p>
            <a:pPr algn="ctr" eaLnBrk="1" hangingPunct="1">
              <a:buSzPct val="100000"/>
              <a:defRPr/>
            </a:pPr>
            <a:r>
              <a:rPr lang="it-IT" altLang="it-IT" b="1" dirty="0">
                <a:solidFill>
                  <a:schemeClr val="tx1"/>
                </a:solidFill>
                <a:ea typeface="Arial" charset="0"/>
                <a:cs typeface="Arial" charset="0"/>
              </a:rPr>
              <a:t>privati</a:t>
            </a: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5604148" y="2598586"/>
            <a:ext cx="1143000" cy="4572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2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it-IT" altLang="it-IT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29" name="AutoShape 9"/>
          <p:cNvSpPr>
            <a:spLocks/>
          </p:cNvSpPr>
          <p:nvPr/>
        </p:nvSpPr>
        <p:spPr bwMode="auto">
          <a:xfrm>
            <a:off x="6899548" y="1593372"/>
            <a:ext cx="173441" cy="2442680"/>
          </a:xfrm>
          <a:prstGeom prst="leftBrace">
            <a:avLst>
              <a:gd name="adj1" fmla="val 100000"/>
              <a:gd name="adj2" fmla="val 50000"/>
            </a:avLst>
          </a:prstGeom>
          <a:noFill/>
          <a:ln w="1905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it-IT" altLang="it-IT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8945403" y="1880053"/>
            <a:ext cx="3146761" cy="17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t-IT" altLang="it-IT" dirty="0" smtClean="0">
                <a:ea typeface="Arial" charset="0"/>
                <a:cs typeface="Arial" charset="0"/>
              </a:rPr>
              <a:t>Generazione </a:t>
            </a:r>
            <a:r>
              <a:rPr lang="it-IT" altLang="it-IT" dirty="0">
                <a:ea typeface="Arial" charset="0"/>
                <a:cs typeface="Arial" charset="0"/>
              </a:rPr>
              <a:t>di beni e servizi di interesse </a:t>
            </a:r>
            <a:r>
              <a:rPr lang="it-IT" altLang="it-IT" dirty="0" smtClean="0">
                <a:ea typeface="Arial" charset="0"/>
                <a:cs typeface="Arial" charset="0"/>
              </a:rPr>
              <a:t>collettivo in termini di tutela dell’ambiente, sicurezza alimentare, benessere degli animali, sviluppo rurale</a:t>
            </a:r>
            <a:endParaRPr lang="it-IT" altLang="it-IT" dirty="0">
              <a:ea typeface="Arial" charset="0"/>
              <a:cs typeface="Arial" charset="0"/>
            </a:endParaRPr>
          </a:p>
        </p:txBody>
      </p:sp>
      <p:sp>
        <p:nvSpPr>
          <p:cNvPr id="2" name="Ovale 1"/>
          <p:cNvSpPr/>
          <p:nvPr/>
        </p:nvSpPr>
        <p:spPr>
          <a:xfrm>
            <a:off x="7032401" y="2507230"/>
            <a:ext cx="1724280" cy="1658112"/>
          </a:xfrm>
          <a:prstGeom prst="ellipse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13567" y="6388274"/>
            <a:ext cx="463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* Non rivalità, non escludibilità nel consumo</a:t>
            </a:r>
            <a:endParaRPr lang="it-IT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Connettore 2 5"/>
          <p:cNvCxnSpPr>
            <a:stCxn id="2" idx="4"/>
          </p:cNvCxnSpPr>
          <p:nvPr/>
        </p:nvCxnSpPr>
        <p:spPr>
          <a:xfrm>
            <a:off x="7894541" y="4165342"/>
            <a:ext cx="9382" cy="1239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316058" y="4522017"/>
            <a:ext cx="3300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Arial" charset="0"/>
                <a:ea typeface="Arial" charset="0"/>
                <a:cs typeface="Arial" charset="0"/>
              </a:rPr>
              <a:t>Fallimento del mercato</a:t>
            </a:r>
            <a:endParaRPr lang="it-IT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874674" y="5617357"/>
            <a:ext cx="2787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mtClean="0">
                <a:latin typeface="Arial" charset="0"/>
                <a:ea typeface="Arial" charset="0"/>
                <a:cs typeface="Arial" charset="0"/>
              </a:rPr>
              <a:t>Intervento pubblico</a:t>
            </a:r>
            <a:endParaRPr lang="it-IT" sz="240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Connettore 2 12"/>
          <p:cNvCxnSpPr/>
          <p:nvPr/>
        </p:nvCxnSpPr>
        <p:spPr>
          <a:xfrm flipH="1">
            <a:off x="8945403" y="3805933"/>
            <a:ext cx="1188153" cy="1711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9782828" y="4496780"/>
            <a:ext cx="218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mtClean="0">
                <a:latin typeface="Arial" charset="0"/>
                <a:ea typeface="Arial" charset="0"/>
                <a:cs typeface="Arial" charset="0"/>
              </a:rPr>
              <a:t>Giustificazione</a:t>
            </a:r>
            <a:endParaRPr lang="it-IT" sz="240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7755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8269" y="133563"/>
            <a:ext cx="7649284" cy="546377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/>
          <a:lstStyle/>
          <a:p>
            <a:pPr hangingPunct="0">
              <a:lnSpc>
                <a:spcPct val="80000"/>
              </a:lnSpc>
            </a:pPr>
            <a:r>
              <a:rPr lang="it-IT" sz="3266" dirty="0" smtClean="0">
                <a:solidFill>
                  <a:srgbClr val="008000"/>
                </a:solidFill>
                <a:latin typeface="Arial" pitchFamily="34"/>
                <a:ea typeface="Tahoma" pitchFamily="34"/>
                <a:cs typeface="Tahoma" pitchFamily="34"/>
              </a:rPr>
              <a:t>Sostenibilità: l’efficacia della</a:t>
            </a:r>
            <a:r>
              <a:rPr lang="it-IT" sz="3266" dirty="0" smtClean="0">
                <a:solidFill>
                  <a:srgbClr val="008000"/>
                </a:solidFill>
                <a:latin typeface="Arial" pitchFamily="34"/>
                <a:ea typeface="Tahoma" pitchFamily="34"/>
                <a:cs typeface="Tahoma" pitchFamily="34"/>
              </a:rPr>
              <a:t> PAC</a:t>
            </a:r>
            <a:endParaRPr lang="it-IT" sz="3266" dirty="0">
              <a:solidFill>
                <a:srgbClr val="008000"/>
              </a:solidFill>
              <a:latin typeface="Arial" pitchFamily="34"/>
              <a:ea typeface="Tahoma" pitchFamily="34"/>
              <a:cs typeface="Tahoma" pitchFamily="34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129" y="840557"/>
            <a:ext cx="4109488" cy="39443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4188617" y="1048394"/>
            <a:ext cx="8003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Distribuzione delle risorse a favore del I pilastro e dei pagamenti diretti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Eterogeneità delle politiche nazionali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Complessità delle soluzioni adottate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is-IS" dirty="0" smtClean="0">
                <a:latin typeface="Arial" charset="0"/>
                <a:ea typeface="Arial" charset="0"/>
                <a:cs typeface="Arial" charset="0"/>
              </a:rPr>
              <a:t>…)</a:t>
            </a:r>
            <a:endParaRPr lang="it-IT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780087" y="6107844"/>
            <a:ext cx="9343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Arial" charset="0"/>
                <a:ea typeface="Arial" charset="0"/>
                <a:cs typeface="Arial" charset="0"/>
              </a:rPr>
              <a:t>Sostanziale inefficacia in termini di sostenibilità (multidimensionale)</a:t>
            </a:r>
            <a:endParaRPr lang="it-IT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459266" y="3605038"/>
            <a:ext cx="77327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Mantenimento di uno </a:t>
            </a:r>
            <a:r>
              <a:rPr lang="it-IT" i="1" dirty="0" smtClean="0">
                <a:latin typeface="Arial" charset="0"/>
                <a:ea typeface="Arial" charset="0"/>
                <a:cs typeface="Arial" charset="0"/>
              </a:rPr>
              <a:t>status quo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 in termini di: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sostegno alle rendite;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distribuzione </a:t>
            </a:r>
            <a:r>
              <a:rPr lang="it-IT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di finanziamenti (quasi) a </a:t>
            </a:r>
            <a:r>
              <a:rPr lang="it-IT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pioggia, senza attenzione alle esigenze delle molteplici </a:t>
            </a:r>
            <a:r>
              <a:rPr lang="it-IT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tipologie </a:t>
            </a:r>
            <a:r>
              <a:rPr lang="it-IT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aziendali/territoriali e agli interessi collettivi;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sperequazione del sostegno a favore di un’agricoltura continentale, di 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pianura e 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di 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grandi 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estensioni, estensiva 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e </a:t>
            </a:r>
            <a:r>
              <a:rPr lang="it-IT" dirty="0" err="1" smtClean="0">
                <a:latin typeface="Arial" charset="0"/>
                <a:ea typeface="Arial" charset="0"/>
                <a:cs typeface="Arial" charset="0"/>
              </a:rPr>
              <a:t>iper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 meccanizzata, orientata alle 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produzioni di </a:t>
            </a:r>
            <a:r>
              <a:rPr lang="it-IT" i="1" dirty="0" smtClean="0">
                <a:latin typeface="Arial" charset="0"/>
                <a:ea typeface="Arial" charset="0"/>
                <a:cs typeface="Arial" charset="0"/>
              </a:rPr>
              <a:t>commodity </a:t>
            </a:r>
            <a:r>
              <a:rPr lang="it-IT" sz="140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it-IT" sz="1600" dirty="0" err="1" smtClean="0">
                <a:latin typeface="Arial" charset="0"/>
                <a:ea typeface="Arial" charset="0"/>
                <a:cs typeface="Arial" charset="0"/>
              </a:rPr>
              <a:t>Sotte</a:t>
            </a: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>, 2017)</a:t>
            </a:r>
            <a:r>
              <a:rPr lang="it-IT" sz="1600" i="1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it-IT" sz="1600" dirty="0">
              <a:solidFill>
                <a:srgbClr val="000000"/>
              </a:solidFill>
              <a:latin typeface="Arial" pitchFamily="34"/>
              <a:ea typeface="Tahoma" pitchFamily="34"/>
              <a:cs typeface="Tahoma" pitchFamily="34"/>
            </a:endParaRPr>
          </a:p>
        </p:txBody>
      </p:sp>
      <p:cxnSp>
        <p:nvCxnSpPr>
          <p:cNvPr id="11" name="Connettore 2 10"/>
          <p:cNvCxnSpPr/>
          <p:nvPr/>
        </p:nvCxnSpPr>
        <p:spPr>
          <a:xfrm>
            <a:off x="8192022" y="2200046"/>
            <a:ext cx="1" cy="1407452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751EFE69-5A87-4C00-9A7F-4A0EAC125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7613816" cy="228859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44C2F763-E896-4057-93E3-E5359B5F3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091736"/>
            <a:ext cx="7129220" cy="376626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FA6F52AB-F65F-4A2C-849F-533880F1664B}"/>
              </a:ext>
            </a:extLst>
          </p:cNvPr>
          <p:cNvSpPr txBox="1"/>
          <p:nvPr/>
        </p:nvSpPr>
        <p:spPr>
          <a:xfrm>
            <a:off x="7129221" y="3206839"/>
            <a:ext cx="4848131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100" dirty="0" smtClean="0"/>
              <a:t>Stima della </a:t>
            </a:r>
            <a:r>
              <a:rPr lang="it-IT" sz="2100" dirty="0"/>
              <a:t>riduzione delle emissioni GHG in seguito alle politiche sul </a:t>
            </a:r>
            <a:r>
              <a:rPr lang="it-IT" sz="2100" i="1" dirty="0" err="1"/>
              <a:t>greening</a:t>
            </a:r>
            <a:r>
              <a:rPr lang="it-IT" sz="2100" dirty="0"/>
              <a:t> in 4 regioni </a:t>
            </a:r>
            <a:r>
              <a:rPr lang="it-IT" sz="2100" dirty="0" smtClean="0"/>
              <a:t>italiane (Emilia-Romagna</a:t>
            </a:r>
            <a:r>
              <a:rPr lang="it-IT" sz="2100" dirty="0"/>
              <a:t>, Lombardia, </a:t>
            </a:r>
            <a:r>
              <a:rPr lang="it-IT" sz="2100" dirty="0" smtClean="0"/>
              <a:t>Piemonte, Veneto), caratterizzate da ampia presenza di agricoltura </a:t>
            </a:r>
            <a:r>
              <a:rPr lang="it-IT" sz="2100" dirty="0"/>
              <a:t>intensiva.</a:t>
            </a:r>
          </a:p>
          <a:p>
            <a:pPr algn="just"/>
            <a:endParaRPr lang="it-IT" sz="2100" dirty="0"/>
          </a:p>
        </p:txBody>
      </p:sp>
    </p:spTree>
    <p:extLst>
      <p:ext uri="{BB962C8B-B14F-4D97-AF65-F5344CB8AC3E}">
        <p14:creationId xmlns:p14="http://schemas.microsoft.com/office/powerpoint/2010/main" val="198467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P</a:t>
            </a:r>
            <a:r>
              <a:rPr lang="it-IT" dirty="0" smtClean="0"/>
              <a:t>rime domande su velocità e tempo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" y="1853336"/>
            <a:ext cx="12039600" cy="48107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50000"/>
              </a:lnSpc>
              <a:buNone/>
              <a:defRPr/>
            </a:pPr>
            <a:r>
              <a:rPr lang="it-IT" dirty="0">
                <a:latin typeface="Arial" charset="0"/>
                <a:ea typeface="Arial" charset="0"/>
                <a:cs typeface="Arial" charset="0"/>
              </a:rPr>
              <a:t>A fronte di un cambiamento </a:t>
            </a:r>
            <a:r>
              <a:rPr lang="it-IT" b="1" dirty="0">
                <a:latin typeface="Arial" charset="0"/>
                <a:ea typeface="Arial" charset="0"/>
                <a:cs typeface="Arial" charset="0"/>
              </a:rPr>
              <a:t>lento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dei comportamenti individuali e di contesto</a:t>
            </a: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it-IT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i registra un </a:t>
            </a:r>
            <a:r>
              <a:rPr lang="it-IT" b="1" dirty="0">
                <a:latin typeface="Arial" charset="0"/>
                <a:ea typeface="Arial" charset="0"/>
                <a:cs typeface="Arial" charset="0"/>
              </a:rPr>
              <a:t>aumento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 veloce 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dell’insostenibilità (ambientale, sociale ed economica) dei territori</a:t>
            </a:r>
            <a:endParaRPr lang="it-IT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it-IT" i="1" dirty="0" smtClean="0">
              <a:solidFill>
                <a:srgbClr val="000000"/>
              </a:solidFill>
              <a:latin typeface="Arial" pitchFamily="34"/>
              <a:ea typeface="Tahoma" pitchFamily="34"/>
              <a:cs typeface="Tahoma" pitchFamily="34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it-IT" i="1" dirty="0" smtClean="0">
                <a:solidFill>
                  <a:srgbClr val="000000"/>
                </a:solidFill>
                <a:latin typeface="Arial" pitchFamily="34"/>
                <a:ea typeface="Tahoma" pitchFamily="34"/>
                <a:cs typeface="Tahoma" pitchFamily="34"/>
              </a:rPr>
              <a:t>Quando </a:t>
            </a:r>
            <a:r>
              <a:rPr lang="it-IT" i="1" dirty="0" smtClean="0">
                <a:solidFill>
                  <a:srgbClr val="000000"/>
                </a:solidFill>
                <a:latin typeface="Arial" pitchFamily="34"/>
                <a:ea typeface="Tahoma" pitchFamily="34"/>
                <a:cs typeface="Tahoma" pitchFamily="34"/>
              </a:rPr>
              <a:t>si avrà </a:t>
            </a:r>
            <a:r>
              <a:rPr lang="it-IT" i="1" dirty="0" smtClean="0">
                <a:solidFill>
                  <a:srgbClr val="000000"/>
                </a:solidFill>
                <a:latin typeface="Arial" pitchFamily="34"/>
                <a:ea typeface="Tahoma" pitchFamily="34"/>
                <a:cs typeface="Tahoma" pitchFamily="34"/>
              </a:rPr>
              <a:t>il </a:t>
            </a:r>
            <a:r>
              <a:rPr lang="it-IT" i="1" dirty="0">
                <a:solidFill>
                  <a:srgbClr val="000000"/>
                </a:solidFill>
                <a:latin typeface="Arial" pitchFamily="34"/>
                <a:ea typeface="Tahoma" pitchFamily="34"/>
                <a:cs typeface="Tahoma" pitchFamily="34"/>
              </a:rPr>
              <a:t>coraggio di abbandonare le posizioni di rendita lobbystica, </a:t>
            </a:r>
            <a:r>
              <a:rPr lang="it-IT" i="1" dirty="0" smtClean="0">
                <a:solidFill>
                  <a:srgbClr val="000000"/>
                </a:solidFill>
                <a:latin typeface="Arial" pitchFamily="34"/>
                <a:ea typeface="Tahoma" pitchFamily="34"/>
                <a:cs typeface="Tahoma" pitchFamily="34"/>
              </a:rPr>
              <a:t>l’approccio di </a:t>
            </a:r>
            <a:r>
              <a:rPr lang="it-IT" i="1" dirty="0">
                <a:solidFill>
                  <a:srgbClr val="000000"/>
                </a:solidFill>
                <a:latin typeface="Arial" pitchFamily="34"/>
                <a:ea typeface="Tahoma" pitchFamily="34"/>
                <a:cs typeface="Tahoma" pitchFamily="34"/>
              </a:rPr>
              <a:t>breve periodo e dei piccoli passi, per rispondere rapidamente e con maggiore decisione alle attuali sfide economiche, sociali e </a:t>
            </a:r>
            <a:r>
              <a:rPr lang="it-IT" i="1" dirty="0" smtClean="0">
                <a:solidFill>
                  <a:srgbClr val="000000"/>
                </a:solidFill>
                <a:latin typeface="Arial" pitchFamily="34"/>
                <a:ea typeface="Tahoma" pitchFamily="34"/>
                <a:cs typeface="Tahoma" pitchFamily="34"/>
              </a:rPr>
              <a:t>ambientali, in un’ottica di sostenibilità forte?</a:t>
            </a:r>
          </a:p>
          <a:p>
            <a:pPr marL="0" indent="0">
              <a:lnSpc>
                <a:spcPct val="150000"/>
              </a:lnSpc>
              <a:buNone/>
            </a:pPr>
            <a:endParaRPr lang="it-IT" dirty="0" smtClean="0">
              <a:ea typeface="Times New Roman" charset="0"/>
              <a:cs typeface="Times New Roman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it-IT" i="1" dirty="0" smtClean="0">
                <a:solidFill>
                  <a:srgbClr val="000000"/>
                </a:solidFill>
                <a:latin typeface="Arial" pitchFamily="34"/>
                <a:ea typeface="Times New Roman" charset="0"/>
                <a:cs typeface="Times New Roman" charset="0"/>
              </a:rPr>
              <a:t>L’agricoltura</a:t>
            </a:r>
            <a:r>
              <a:rPr lang="it-IT" i="1" dirty="0" smtClean="0">
                <a:solidFill>
                  <a:srgbClr val="000000"/>
                </a:solidFill>
                <a:latin typeface="Arial" pitchFamily="34"/>
                <a:ea typeface="Verdana" pitchFamily="34"/>
                <a:cs typeface="Verdana" pitchFamily="34"/>
              </a:rPr>
              <a:t>, </a:t>
            </a:r>
            <a:r>
              <a:rPr lang="it-IT" i="1" dirty="0">
                <a:solidFill>
                  <a:srgbClr val="000000"/>
                </a:solidFill>
                <a:latin typeface="Arial" pitchFamily="34"/>
                <a:ea typeface="Verdana" pitchFamily="34"/>
                <a:cs typeface="Verdana" pitchFamily="34"/>
              </a:rPr>
              <a:t>dopo decenni di sussidi garantiti, </a:t>
            </a:r>
            <a:r>
              <a:rPr lang="it-IT" i="1" dirty="0" smtClean="0">
                <a:solidFill>
                  <a:srgbClr val="000000"/>
                </a:solidFill>
                <a:latin typeface="Arial" pitchFamily="34"/>
                <a:ea typeface="Verdana" pitchFamily="34"/>
                <a:cs typeface="Verdana" pitchFamily="34"/>
              </a:rPr>
              <a:t>quando sarà </a:t>
            </a:r>
            <a:r>
              <a:rPr lang="it-IT" i="1" dirty="0">
                <a:solidFill>
                  <a:srgbClr val="000000"/>
                </a:solidFill>
                <a:latin typeface="Arial" pitchFamily="34"/>
                <a:ea typeface="Verdana" pitchFamily="34"/>
                <a:cs typeface="Verdana" pitchFamily="34"/>
              </a:rPr>
              <a:t>in grado di domandare una politica efficace </a:t>
            </a:r>
            <a:r>
              <a:rPr lang="it-IT" i="1" dirty="0" smtClean="0">
                <a:solidFill>
                  <a:srgbClr val="000000"/>
                </a:solidFill>
                <a:latin typeface="Arial" pitchFamily="34"/>
                <a:ea typeface="Verdana" pitchFamily="34"/>
                <a:cs typeface="Verdana" pitchFamily="34"/>
              </a:rPr>
              <a:t>in termini di sostenibilità</a:t>
            </a:r>
            <a:r>
              <a:rPr lang="it-IT" i="1" dirty="0" smtClean="0">
                <a:latin typeface="Arial" pitchFamily="34"/>
              </a:rPr>
              <a:t>?</a:t>
            </a:r>
            <a:endParaRPr lang="it-IT" altLang="it-IT" sz="2400" dirty="0">
              <a:latin typeface="Verdana" charset="0"/>
              <a:ea typeface="Times New Roman" charset="0"/>
              <a:cs typeface="Times New Roman" charset="0"/>
            </a:endParaRPr>
          </a:p>
          <a:p>
            <a:pPr>
              <a:lnSpc>
                <a:spcPct val="105000"/>
              </a:lnSpc>
              <a:spcBef>
                <a:spcPct val="15000"/>
              </a:spcBef>
              <a:buNone/>
            </a:pPr>
            <a:endParaRPr lang="it-IT" altLang="it-IT" sz="2400" dirty="0">
              <a:solidFill>
                <a:srgbClr val="000099"/>
              </a:solidFill>
              <a:ea typeface="Times New Roman" charset="0"/>
              <a:cs typeface="Times New Roman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it-IT" i="1" dirty="0" smtClean="0">
              <a:solidFill>
                <a:srgbClr val="000000"/>
              </a:solidFill>
              <a:latin typeface="Arial" pitchFamily="34"/>
              <a:ea typeface="Tahoma" pitchFamily="34"/>
              <a:cs typeface="Tahoma" pitchFamily="34"/>
            </a:endParaRPr>
          </a:p>
          <a:p>
            <a:pPr marL="0" indent="0">
              <a:buNone/>
            </a:pPr>
            <a:endParaRPr lang="it-IT" dirty="0">
              <a:solidFill>
                <a:srgbClr val="000000"/>
              </a:solidFill>
              <a:latin typeface="Arial" pitchFamily="34"/>
              <a:ea typeface="Tahoma" pitchFamily="34"/>
              <a:cs typeface="Tahoma" pitchFamily="34"/>
            </a:endParaRPr>
          </a:p>
          <a:p>
            <a:pPr marL="0" indent="0">
              <a:buNone/>
            </a:pPr>
            <a:endParaRPr lang="it-IT" dirty="0">
              <a:solidFill>
                <a:srgbClr val="000000"/>
              </a:solidFill>
              <a:latin typeface="Arial" pitchFamily="34"/>
              <a:ea typeface="Tahoma" pitchFamily="34"/>
              <a:cs typeface="Tahoma" pitchFamily="34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434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8546" y="188913"/>
            <a:ext cx="11610110" cy="1223962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>
                <a:solidFill>
                  <a:srgbClr val="CC6600"/>
                </a:solidFill>
                <a:latin typeface="Arial" charset="0"/>
                <a:ea typeface="Arial" charset="0"/>
                <a:cs typeface="Arial" charset="0"/>
              </a:rPr>
              <a:t>L’agricoltura per il territorio: i </a:t>
            </a:r>
            <a:r>
              <a:rPr lang="it-IT" sz="3600" dirty="0">
                <a:solidFill>
                  <a:srgbClr val="CC6600"/>
                </a:solidFill>
                <a:latin typeface="Arial" charset="0"/>
                <a:ea typeface="Arial" charset="0"/>
                <a:cs typeface="Arial" charset="0"/>
              </a:rPr>
              <a:t>modelli </a:t>
            </a:r>
            <a:r>
              <a:rPr lang="it-IT" sz="3600" dirty="0" smtClean="0">
                <a:solidFill>
                  <a:srgbClr val="CC6600"/>
                </a:solidFill>
                <a:latin typeface="Arial" charset="0"/>
                <a:ea typeface="Arial" charset="0"/>
                <a:cs typeface="Arial" charset="0"/>
              </a:rPr>
              <a:t>produttivi biologici</a:t>
            </a:r>
            <a:endParaRPr lang="it-IT" sz="3600" dirty="0">
              <a:solidFill>
                <a:srgbClr val="CC66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3676" name="Text Box 12"/>
          <p:cNvSpPr txBox="1">
            <a:spLocks noChangeArrowheads="1"/>
          </p:cNvSpPr>
          <p:nvPr/>
        </p:nvSpPr>
        <p:spPr bwMode="auto">
          <a:xfrm>
            <a:off x="139888" y="6519446"/>
            <a:ext cx="91428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>Fonte: Elaborazione su </a:t>
            </a:r>
            <a:r>
              <a:rPr lang="it-IT" sz="1600" dirty="0" err="1">
                <a:latin typeface="Arial" charset="0"/>
                <a:ea typeface="Arial" charset="0"/>
                <a:cs typeface="Arial" charset="0"/>
              </a:rPr>
              <a:t>Wezel</a:t>
            </a: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600" i="1" dirty="0">
                <a:latin typeface="Arial" charset="0"/>
                <a:ea typeface="Arial" charset="0"/>
                <a:cs typeface="Arial" charset="0"/>
              </a:rPr>
              <a:t>et al</a:t>
            </a: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. (</a:t>
            </a: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>2009), </a:t>
            </a:r>
            <a:r>
              <a:rPr lang="it-IT" sz="1600" dirty="0" err="1" smtClean="0">
                <a:latin typeface="Arial" charset="0"/>
                <a:ea typeface="Arial" charset="0"/>
                <a:cs typeface="Arial" charset="0"/>
              </a:rPr>
              <a:t>Bàrberi</a:t>
            </a: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(2010</a:t>
            </a: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it-IT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3682" name="Text Box 18"/>
          <p:cNvSpPr txBox="1">
            <a:spLocks noChangeArrowheads="1"/>
          </p:cNvSpPr>
          <p:nvPr/>
        </p:nvSpPr>
        <p:spPr bwMode="auto">
          <a:xfrm>
            <a:off x="6816726" y="2060575"/>
            <a:ext cx="493192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latin typeface="Arial" charset="0"/>
                <a:ea typeface="Arial" charset="0"/>
                <a:cs typeface="Arial" charset="0"/>
              </a:rPr>
              <a:t>BIO convenzionale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Aziende 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medio-grandi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Semplificazione degli ordinamenti 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produttivi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Scarso 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legame col territorio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GDO 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e/o mercati esteri</a:t>
            </a:r>
          </a:p>
        </p:txBody>
      </p:sp>
      <p:sp>
        <p:nvSpPr>
          <p:cNvPr id="113686" name="Text Box 22"/>
          <p:cNvSpPr txBox="1">
            <a:spLocks noChangeArrowheads="1"/>
          </p:cNvSpPr>
          <p:nvPr/>
        </p:nvSpPr>
        <p:spPr bwMode="auto">
          <a:xfrm>
            <a:off x="138546" y="2060575"/>
            <a:ext cx="581299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b="1" dirty="0" err="1" smtClean="0">
                <a:latin typeface="Arial" charset="0"/>
                <a:ea typeface="Arial" charset="0"/>
                <a:cs typeface="Arial" charset="0"/>
              </a:rPr>
              <a:t>Agroecologico</a:t>
            </a:r>
            <a:endParaRPr lang="it-IT" b="1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Aziende 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medio-piccole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Diversificazione 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ordinamenti produttivi (sistemi misti)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Forte 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legame col territorio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Canali corti 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o 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ultra 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corti</a:t>
            </a:r>
            <a:endParaRPr lang="it-IT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3689" name="Text Box 25"/>
          <p:cNvSpPr txBox="1">
            <a:spLocks noChangeArrowheads="1"/>
          </p:cNvSpPr>
          <p:nvPr/>
        </p:nvSpPr>
        <p:spPr bwMode="auto">
          <a:xfrm>
            <a:off x="3812673" y="5155481"/>
            <a:ext cx="3416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 smtClean="0">
                <a:latin typeface="Arial" charset="0"/>
                <a:ea typeface="Arial" charset="0"/>
                <a:cs typeface="Arial" charset="0"/>
              </a:rPr>
              <a:t>SOSTITUZIONE </a:t>
            </a:r>
            <a:r>
              <a:rPr lang="it-IT" b="1" dirty="0" smtClean="0">
                <a:latin typeface="Arial" charset="0"/>
                <a:ea typeface="Arial" charset="0"/>
                <a:cs typeface="Arial" charset="0"/>
              </a:rPr>
              <a:t>DEGLI INPUT</a:t>
            </a:r>
            <a:endParaRPr lang="it-IT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745673" y="4144932"/>
            <a:ext cx="7398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latin typeface="Arial" charset="0"/>
                <a:ea typeface="Arial" charset="0"/>
                <a:cs typeface="Arial" charset="0"/>
              </a:rPr>
              <a:t>TERRITORIO			</a:t>
            </a:r>
            <a:r>
              <a:rPr lang="it-IT" b="1" dirty="0">
                <a:latin typeface="Arial" charset="0"/>
                <a:ea typeface="Arial" charset="0"/>
                <a:cs typeface="Arial" charset="0"/>
              </a:rPr>
              <a:t>		AZIENDA</a:t>
            </a:r>
            <a:endParaRPr lang="it-IT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" name="Connettore 2 3"/>
          <p:cNvCxnSpPr/>
          <p:nvPr/>
        </p:nvCxnSpPr>
        <p:spPr>
          <a:xfrm flipH="1" flipV="1">
            <a:off x="2279650" y="4613566"/>
            <a:ext cx="6448714" cy="4156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>
            <a:off x="2279650" y="5043057"/>
            <a:ext cx="6448714" cy="277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91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3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6" grpId="0"/>
      <p:bldP spid="113682" grpId="0"/>
      <p:bldP spid="113686" grpId="0"/>
      <p:bldP spid="1136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4"/>
          <p:cNvGrpSpPr>
            <a:grpSpLocks/>
          </p:cNvGrpSpPr>
          <p:nvPr/>
        </p:nvGrpSpPr>
        <p:grpSpPr bwMode="auto">
          <a:xfrm>
            <a:off x="354842" y="1009936"/>
            <a:ext cx="10645254" cy="5377217"/>
            <a:chOff x="450" y="1890"/>
            <a:chExt cx="4861" cy="2161"/>
          </a:xfrm>
        </p:grpSpPr>
        <p:sp>
          <p:nvSpPr>
            <p:cNvPr id="40965" name="Rectangle 5"/>
            <p:cNvSpPr>
              <a:spLocks noChangeArrowheads="1"/>
            </p:cNvSpPr>
            <p:nvPr/>
          </p:nvSpPr>
          <p:spPr bwMode="auto">
            <a:xfrm>
              <a:off x="450" y="1890"/>
              <a:ext cx="4860" cy="3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960" tIns="0" rIns="66960" bIns="0" anchor="ctr"/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Clr>
                  <a:srgbClr val="C00000"/>
                </a:buClr>
                <a:buFontTx/>
                <a:buNone/>
              </a:pPr>
              <a:endParaRPr lang="en-GB" altLang="it-IT" sz="1800" b="1" dirty="0">
                <a:ea typeface="Arial" charset="0"/>
                <a:cs typeface="Arial" charset="0"/>
              </a:endParaRPr>
            </a:p>
          </p:txBody>
        </p:sp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>
              <a:off x="450" y="2206"/>
              <a:ext cx="264" cy="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ea typeface="Arial" charset="0"/>
                <a:cs typeface="Arial" charset="0"/>
              </a:endParaRPr>
            </a:p>
          </p:txBody>
        </p:sp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>
              <a:off x="714" y="2206"/>
              <a:ext cx="1671" cy="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960" tIns="0" rIns="66960" bIns="0" anchor="ctr"/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Clr>
                  <a:srgbClr val="C00000"/>
                </a:buClr>
                <a:buFontTx/>
                <a:buNone/>
              </a:pPr>
              <a:r>
                <a:rPr lang="en-GB" altLang="it-IT" sz="1800" b="1" dirty="0" err="1" smtClean="0">
                  <a:ea typeface="Arial" charset="0"/>
                  <a:cs typeface="Arial" charset="0"/>
                </a:rPr>
                <a:t>Modelli</a:t>
              </a:r>
              <a:r>
                <a:rPr lang="en-GB" altLang="it-IT" sz="1800" b="1" dirty="0" smtClean="0">
                  <a:ea typeface="Arial" charset="0"/>
                  <a:cs typeface="Arial" charset="0"/>
                </a:rPr>
                <a:t> </a:t>
              </a:r>
              <a:r>
                <a:rPr lang="en-GB" altLang="it-IT" sz="1800" b="1" dirty="0" err="1" smtClean="0">
                  <a:ea typeface="Arial" charset="0"/>
                  <a:cs typeface="Arial" charset="0"/>
                </a:rPr>
                <a:t>produttivi</a:t>
              </a:r>
              <a:r>
                <a:rPr lang="en-GB" altLang="it-IT" sz="1800" b="1" dirty="0" smtClean="0">
                  <a:ea typeface="Arial" charset="0"/>
                  <a:cs typeface="Arial" charset="0"/>
                </a:rPr>
                <a:t> </a:t>
              </a:r>
              <a:r>
                <a:rPr lang="en-GB" altLang="it-IT" sz="1800" b="1" dirty="0" err="1" smtClean="0">
                  <a:ea typeface="Arial" charset="0"/>
                  <a:cs typeface="Arial" charset="0"/>
                </a:rPr>
                <a:t>agricoli</a:t>
              </a:r>
              <a:r>
                <a:rPr lang="en-GB" altLang="it-IT" sz="1800" b="1" dirty="0" smtClean="0">
                  <a:ea typeface="Arial" charset="0"/>
                  <a:cs typeface="Arial" charset="0"/>
                </a:rPr>
                <a:t> </a:t>
              </a:r>
              <a:r>
                <a:rPr lang="en-GB" altLang="it-IT" sz="1800" b="1" dirty="0">
                  <a:ea typeface="Arial" charset="0"/>
                  <a:cs typeface="Arial" charset="0"/>
                </a:rPr>
                <a:t>e </a:t>
              </a:r>
              <a:r>
                <a:rPr lang="en-GB" altLang="it-IT" sz="1800" b="1" dirty="0" err="1">
                  <a:ea typeface="Arial" charset="0"/>
                  <a:cs typeface="Arial" charset="0"/>
                </a:rPr>
                <a:t>stili</a:t>
              </a:r>
              <a:r>
                <a:rPr lang="en-GB" altLang="it-IT" sz="1800" b="1" dirty="0">
                  <a:ea typeface="Arial" charset="0"/>
                  <a:cs typeface="Arial" charset="0"/>
                </a:rPr>
                <a:t> </a:t>
              </a:r>
              <a:r>
                <a:rPr lang="en-GB" altLang="it-IT" sz="1800" b="1" dirty="0" err="1">
                  <a:ea typeface="Arial" charset="0"/>
                  <a:cs typeface="Arial" charset="0"/>
                </a:rPr>
                <a:t>alimentari</a:t>
              </a:r>
              <a:endParaRPr lang="en-GB" altLang="it-IT" sz="1800" b="1" dirty="0">
                <a:ea typeface="Arial" charset="0"/>
                <a:cs typeface="Arial" charset="0"/>
              </a:endParaRPr>
            </a:p>
          </p:txBody>
        </p:sp>
        <p:sp>
          <p:nvSpPr>
            <p:cNvPr id="40968" name="Rectangle 8"/>
            <p:cNvSpPr>
              <a:spLocks noChangeArrowheads="1"/>
            </p:cNvSpPr>
            <p:nvPr/>
          </p:nvSpPr>
          <p:spPr bwMode="auto">
            <a:xfrm>
              <a:off x="2385" y="2206"/>
              <a:ext cx="990" cy="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960" tIns="0" rIns="66960" bIns="0" anchor="ctr"/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Clr>
                  <a:srgbClr val="C00000"/>
                </a:buClr>
                <a:buFontTx/>
                <a:buNone/>
              </a:pPr>
              <a:r>
                <a:rPr lang="en-GB" altLang="it-IT" sz="1800" b="1" dirty="0" err="1">
                  <a:solidFill>
                    <a:srgbClr val="C00000"/>
                  </a:solidFill>
                  <a:ea typeface="Arial" charset="0"/>
                  <a:cs typeface="Arial" charset="0"/>
                </a:rPr>
                <a:t>Consumo</a:t>
              </a:r>
              <a:r>
                <a:rPr lang="en-GB" altLang="it-IT" sz="1800" b="1" dirty="0">
                  <a:solidFill>
                    <a:srgbClr val="C00000"/>
                  </a:solidFill>
                  <a:ea typeface="Arial" charset="0"/>
                  <a:cs typeface="Arial" charset="0"/>
                </a:rPr>
                <a:t> di </a:t>
              </a:r>
              <a:r>
                <a:rPr lang="en-GB" altLang="it-IT" sz="1800" b="1" dirty="0" err="1">
                  <a:solidFill>
                    <a:srgbClr val="C00000"/>
                  </a:solidFill>
                  <a:ea typeface="Arial" charset="0"/>
                  <a:cs typeface="Arial" charset="0"/>
                </a:rPr>
                <a:t>cibo</a:t>
              </a:r>
              <a:endParaRPr lang="en-GB" altLang="it-IT" sz="1800" b="1" dirty="0">
                <a:solidFill>
                  <a:srgbClr val="C00000"/>
                </a:solidFill>
                <a:ea typeface="Arial" charset="0"/>
                <a:cs typeface="Arial" charset="0"/>
              </a:endParaRPr>
            </a:p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Clr>
                  <a:srgbClr val="C00000"/>
                </a:buClr>
                <a:buFontTx/>
                <a:buNone/>
              </a:pPr>
              <a:r>
                <a:rPr lang="en-GB" altLang="it-IT" sz="1800" b="1" dirty="0">
                  <a:solidFill>
                    <a:srgbClr val="C00000"/>
                  </a:solidFill>
                  <a:ea typeface="Arial" charset="0"/>
                  <a:cs typeface="Arial" charset="0"/>
                </a:rPr>
                <a:t>Kg </a:t>
              </a:r>
              <a:r>
                <a:rPr lang="en-GB" altLang="it-IT" sz="1800" b="1" dirty="0" err="1">
                  <a:solidFill>
                    <a:srgbClr val="C00000"/>
                  </a:solidFill>
                  <a:ea typeface="Arial" charset="0"/>
                  <a:cs typeface="Arial" charset="0"/>
                </a:rPr>
                <a:t>prodotto</a:t>
              </a:r>
              <a:r>
                <a:rPr lang="en-GB" altLang="it-IT" sz="1800" b="1" dirty="0">
                  <a:solidFill>
                    <a:srgbClr val="C00000"/>
                  </a:solidFill>
                  <a:ea typeface="Arial" charset="0"/>
                  <a:cs typeface="Arial" charset="0"/>
                </a:rPr>
                <a:t> fresco </a:t>
              </a:r>
              <a:r>
                <a:rPr lang="en-GB" altLang="it-IT" sz="1800" b="1" dirty="0" err="1">
                  <a:solidFill>
                    <a:srgbClr val="C00000"/>
                  </a:solidFill>
                  <a:ea typeface="Arial" charset="0"/>
                  <a:cs typeface="Arial" charset="0"/>
                </a:rPr>
                <a:t>uomo</a:t>
              </a:r>
              <a:r>
                <a:rPr lang="en-GB" altLang="it-IT" sz="1800" b="1" dirty="0">
                  <a:solidFill>
                    <a:srgbClr val="C00000"/>
                  </a:solidFill>
                  <a:ea typeface="Arial" charset="0"/>
                  <a:cs typeface="Arial" charset="0"/>
                </a:rPr>
                <a:t> /anno</a:t>
              </a:r>
            </a:p>
          </p:txBody>
        </p:sp>
        <p:sp>
          <p:nvSpPr>
            <p:cNvPr id="40969" name="Rectangle 9"/>
            <p:cNvSpPr>
              <a:spLocks noChangeArrowheads="1"/>
            </p:cNvSpPr>
            <p:nvPr/>
          </p:nvSpPr>
          <p:spPr bwMode="auto">
            <a:xfrm>
              <a:off x="3375" y="2206"/>
              <a:ext cx="696" cy="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960" tIns="0" rIns="66960" bIns="0" anchor="ctr"/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Clr>
                  <a:srgbClr val="C00000"/>
                </a:buClr>
                <a:buFontTx/>
                <a:buNone/>
              </a:pPr>
              <a:r>
                <a:rPr lang="en-GB" altLang="it-IT" sz="1800" b="1">
                  <a:solidFill>
                    <a:srgbClr val="C00000"/>
                  </a:solidFill>
                  <a:ea typeface="Arial" charset="0"/>
                  <a:cs typeface="Arial" charset="0"/>
                </a:rPr>
                <a:t>CO2 (E)*</a:t>
              </a:r>
            </a:p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Clr>
                  <a:srgbClr val="C00000"/>
                </a:buClr>
                <a:buFontTx/>
                <a:buNone/>
              </a:pPr>
              <a:r>
                <a:rPr lang="en-GB" altLang="it-IT" sz="1800" b="1">
                  <a:solidFill>
                    <a:srgbClr val="C00000"/>
                  </a:solidFill>
                  <a:ea typeface="Arial" charset="0"/>
                  <a:cs typeface="Arial" charset="0"/>
                </a:rPr>
                <a:t>(Kg uomo/anno)‏</a:t>
              </a:r>
            </a:p>
          </p:txBody>
        </p:sp>
        <p:sp>
          <p:nvSpPr>
            <p:cNvPr id="40970" name="Rectangle 10"/>
            <p:cNvSpPr>
              <a:spLocks noChangeArrowheads="1"/>
            </p:cNvSpPr>
            <p:nvPr/>
          </p:nvSpPr>
          <p:spPr bwMode="auto">
            <a:xfrm>
              <a:off x="4071" y="2206"/>
              <a:ext cx="837" cy="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960" tIns="0" rIns="66960" bIns="0" anchor="ctr"/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Clr>
                  <a:srgbClr val="C00000"/>
                </a:buClr>
                <a:buFontTx/>
                <a:buNone/>
              </a:pPr>
              <a:r>
                <a:rPr lang="en-GB" altLang="it-IT" sz="1800" b="1">
                  <a:solidFill>
                    <a:srgbClr val="C00000"/>
                  </a:solidFill>
                  <a:ea typeface="Arial" charset="0"/>
                  <a:cs typeface="Arial" charset="0"/>
                </a:rPr>
                <a:t>Risparmio in Kg CO2 –E rispetto allo scenario 1</a:t>
              </a:r>
            </a:p>
          </p:txBody>
        </p:sp>
        <p:sp>
          <p:nvSpPr>
            <p:cNvPr id="40971" name="Rectangle 11"/>
            <p:cNvSpPr>
              <a:spLocks noChangeArrowheads="1"/>
            </p:cNvSpPr>
            <p:nvPr/>
          </p:nvSpPr>
          <p:spPr bwMode="auto">
            <a:xfrm>
              <a:off x="4908" y="2206"/>
              <a:ext cx="402" cy="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960" tIns="0" rIns="66960" bIns="0" anchor="ctr"/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Clr>
                  <a:srgbClr val="C00000"/>
                </a:buClr>
                <a:buFontTx/>
                <a:buNone/>
              </a:pPr>
              <a:r>
                <a:rPr lang="en-GB" altLang="it-IT" sz="1800" b="1">
                  <a:solidFill>
                    <a:srgbClr val="C00000"/>
                  </a:solidFill>
                  <a:ea typeface="Arial" charset="0"/>
                  <a:cs typeface="Arial" charset="0"/>
                </a:rPr>
                <a:t>%</a:t>
              </a:r>
            </a:p>
          </p:txBody>
        </p:sp>
        <p:sp>
          <p:nvSpPr>
            <p:cNvPr id="40972" name="Rectangle 12"/>
            <p:cNvSpPr>
              <a:spLocks noChangeArrowheads="1"/>
            </p:cNvSpPr>
            <p:nvPr/>
          </p:nvSpPr>
          <p:spPr bwMode="auto">
            <a:xfrm>
              <a:off x="450" y="2706"/>
              <a:ext cx="264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960" tIns="0" rIns="66960" bIns="0" anchor="ctr"/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Clr>
                  <a:srgbClr val="0F243E"/>
                </a:buClr>
                <a:buFontTx/>
                <a:buNone/>
              </a:pPr>
              <a:r>
                <a:rPr lang="en-GB" altLang="it-IT" sz="1800" b="1">
                  <a:solidFill>
                    <a:srgbClr val="0F243E"/>
                  </a:solidFill>
                  <a:ea typeface="Arial" charset="0"/>
                  <a:cs typeface="Arial" charset="0"/>
                </a:rPr>
                <a:t>S1</a:t>
              </a:r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714" y="2706"/>
              <a:ext cx="1671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960" tIns="0" rIns="66960" bIns="0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Clr>
                  <a:srgbClr val="0F243E"/>
                </a:buClr>
                <a:buFontTx/>
                <a:buNone/>
                <a:defRPr/>
              </a:pPr>
              <a:r>
                <a:rPr lang="en-GB" altLang="it-IT" sz="1800" dirty="0" err="1">
                  <a:solidFill>
                    <a:srgbClr val="0F243E"/>
                  </a:solidFill>
                  <a:latin typeface="Arial" charset="0"/>
                  <a:ea typeface="Arial" charset="0"/>
                  <a:cs typeface="Arial" charset="0"/>
                </a:rPr>
                <a:t>Agr</a:t>
              </a:r>
              <a:r>
                <a:rPr lang="en-GB" altLang="it-IT" sz="1800" dirty="0">
                  <a:solidFill>
                    <a:srgbClr val="0F243E"/>
                  </a:solidFill>
                  <a:latin typeface="Arial" charset="0"/>
                  <a:ea typeface="Arial" charset="0"/>
                  <a:cs typeface="Arial" charset="0"/>
                </a:rPr>
                <a:t>. </a:t>
              </a:r>
              <a:r>
                <a:rPr lang="en-GB" altLang="it-IT" sz="1800" dirty="0" err="1">
                  <a:solidFill>
                    <a:srgbClr val="0F243E"/>
                  </a:solidFill>
                  <a:latin typeface="Arial" charset="0"/>
                  <a:ea typeface="Arial" charset="0"/>
                  <a:cs typeface="Arial" charset="0"/>
                </a:rPr>
                <a:t>convenzionale</a:t>
              </a:r>
              <a:r>
                <a:rPr lang="en-GB" altLang="it-IT" sz="1800" dirty="0">
                  <a:solidFill>
                    <a:srgbClr val="0F243E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</a:p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Clr>
                  <a:srgbClr val="0F243E"/>
                </a:buClr>
                <a:buFontTx/>
                <a:buNone/>
                <a:defRPr/>
              </a:pPr>
              <a:r>
                <a:rPr lang="en-GB" altLang="it-IT" sz="1800" dirty="0">
                  <a:solidFill>
                    <a:srgbClr val="0F243E"/>
                  </a:solidFill>
                  <a:latin typeface="Arial" charset="0"/>
                  <a:ea typeface="Arial" charset="0"/>
                  <a:cs typeface="Arial" charset="0"/>
                </a:rPr>
                <a:t>e stile </a:t>
              </a:r>
              <a:r>
                <a:rPr lang="en-GB" altLang="it-IT" sz="1800" dirty="0" err="1">
                  <a:solidFill>
                    <a:srgbClr val="0F243E"/>
                  </a:solidFill>
                  <a:latin typeface="Arial" charset="0"/>
                  <a:ea typeface="Arial" charset="0"/>
                  <a:cs typeface="Arial" charset="0"/>
                </a:rPr>
                <a:t>alimentare</a:t>
              </a:r>
              <a:r>
                <a:rPr lang="en-GB" altLang="it-IT" sz="1800" dirty="0">
                  <a:solidFill>
                    <a:srgbClr val="0F243E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GB" altLang="it-IT" sz="1800" dirty="0" err="1">
                  <a:solidFill>
                    <a:srgbClr val="0F243E"/>
                  </a:solidFill>
                  <a:latin typeface="Arial" charset="0"/>
                  <a:ea typeface="Arial" charset="0"/>
                  <a:cs typeface="Arial" charset="0"/>
                </a:rPr>
                <a:t>corrente</a:t>
              </a:r>
              <a:endParaRPr lang="en-GB" altLang="it-IT" sz="1800" dirty="0">
                <a:solidFill>
                  <a:srgbClr val="0F243E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0974" name="Rectangle 14"/>
            <p:cNvSpPr>
              <a:spLocks noChangeArrowheads="1"/>
            </p:cNvSpPr>
            <p:nvPr/>
          </p:nvSpPr>
          <p:spPr bwMode="auto">
            <a:xfrm>
              <a:off x="2385" y="2706"/>
              <a:ext cx="990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960" tIns="0" rIns="66960" bIns="0" anchor="ctr"/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Clr>
                  <a:srgbClr val="0F243E"/>
                </a:buClr>
                <a:buFontTx/>
                <a:buNone/>
              </a:pPr>
              <a:r>
                <a:rPr lang="en-GB" altLang="it-IT" sz="1800" b="1">
                  <a:solidFill>
                    <a:srgbClr val="0F243E"/>
                  </a:solidFill>
                  <a:ea typeface="Arial" charset="0"/>
                  <a:cs typeface="Arial" charset="0"/>
                </a:rPr>
                <a:t>644</a:t>
              </a:r>
            </a:p>
          </p:txBody>
        </p:sp>
        <p:sp>
          <p:nvSpPr>
            <p:cNvPr id="40975" name="Rectangle 15"/>
            <p:cNvSpPr>
              <a:spLocks noChangeArrowheads="1"/>
            </p:cNvSpPr>
            <p:nvPr/>
          </p:nvSpPr>
          <p:spPr bwMode="auto">
            <a:xfrm>
              <a:off x="3375" y="2706"/>
              <a:ext cx="696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960" tIns="0" rIns="66960" bIns="0" anchor="ctr"/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Clr>
                  <a:srgbClr val="0F243E"/>
                </a:buClr>
                <a:buFontTx/>
                <a:buNone/>
              </a:pPr>
              <a:r>
                <a:rPr lang="en-GB" altLang="it-IT" sz="1800" b="1">
                  <a:solidFill>
                    <a:srgbClr val="0F243E"/>
                  </a:solidFill>
                  <a:ea typeface="Arial" charset="0"/>
                  <a:cs typeface="Arial" charset="0"/>
                </a:rPr>
                <a:t>1230</a:t>
              </a:r>
            </a:p>
          </p:txBody>
        </p:sp>
        <p:sp>
          <p:nvSpPr>
            <p:cNvPr id="40976" name="Rectangle 16"/>
            <p:cNvSpPr>
              <a:spLocks noChangeArrowheads="1"/>
            </p:cNvSpPr>
            <p:nvPr/>
          </p:nvSpPr>
          <p:spPr bwMode="auto">
            <a:xfrm>
              <a:off x="4071" y="2706"/>
              <a:ext cx="837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960" tIns="0" rIns="66960" bIns="0" anchor="ctr"/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Clr>
                  <a:srgbClr val="0F243E"/>
                </a:buClr>
                <a:buFontTx/>
                <a:buNone/>
              </a:pPr>
              <a:r>
                <a:rPr lang="en-GB" altLang="it-IT" sz="1800" b="1">
                  <a:solidFill>
                    <a:srgbClr val="0F243E"/>
                  </a:solidFill>
                  <a:ea typeface="Arial" charset="0"/>
                  <a:cs typeface="Arial" charset="0"/>
                </a:rPr>
                <a:t>- -</a:t>
              </a:r>
            </a:p>
          </p:txBody>
        </p:sp>
        <p:sp>
          <p:nvSpPr>
            <p:cNvPr id="40977" name="Rectangle 17"/>
            <p:cNvSpPr>
              <a:spLocks noChangeArrowheads="1"/>
            </p:cNvSpPr>
            <p:nvPr/>
          </p:nvSpPr>
          <p:spPr bwMode="auto">
            <a:xfrm>
              <a:off x="4908" y="2706"/>
              <a:ext cx="402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960" tIns="0" rIns="66960" bIns="0" anchor="ctr"/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Clr>
                  <a:srgbClr val="0F243E"/>
                </a:buClr>
                <a:buFontTx/>
                <a:buNone/>
              </a:pPr>
              <a:r>
                <a:rPr lang="en-GB" altLang="it-IT" sz="1800" b="1">
                  <a:solidFill>
                    <a:srgbClr val="0F243E"/>
                  </a:solidFill>
                  <a:ea typeface="Arial" charset="0"/>
                  <a:cs typeface="Arial" charset="0"/>
                </a:rPr>
                <a:t>--</a:t>
              </a:r>
            </a:p>
          </p:txBody>
        </p:sp>
        <p:sp>
          <p:nvSpPr>
            <p:cNvPr id="40978" name="Rectangle 18"/>
            <p:cNvSpPr>
              <a:spLocks noChangeArrowheads="1"/>
            </p:cNvSpPr>
            <p:nvPr/>
          </p:nvSpPr>
          <p:spPr bwMode="auto">
            <a:xfrm>
              <a:off x="450" y="3006"/>
              <a:ext cx="264" cy="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960" tIns="0" rIns="66960" bIns="0" anchor="ctr"/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Clr>
                  <a:srgbClr val="0F243E"/>
                </a:buClr>
                <a:buFontTx/>
                <a:buNone/>
              </a:pPr>
              <a:r>
                <a:rPr lang="en-GB" altLang="it-IT" sz="1800" b="1">
                  <a:solidFill>
                    <a:srgbClr val="0F243E"/>
                  </a:solidFill>
                  <a:ea typeface="Arial" charset="0"/>
                  <a:cs typeface="Arial" charset="0"/>
                </a:rPr>
                <a:t>S2</a:t>
              </a:r>
            </a:p>
          </p:txBody>
        </p:sp>
        <p:sp>
          <p:nvSpPr>
            <p:cNvPr id="18451" name="Rectangle 19"/>
            <p:cNvSpPr>
              <a:spLocks noChangeArrowheads="1"/>
            </p:cNvSpPr>
            <p:nvPr/>
          </p:nvSpPr>
          <p:spPr bwMode="auto">
            <a:xfrm>
              <a:off x="714" y="3006"/>
              <a:ext cx="1671" cy="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960" tIns="0" rIns="66960" bIns="0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Clr>
                  <a:srgbClr val="0F243E"/>
                </a:buClr>
                <a:buFontTx/>
                <a:buNone/>
                <a:defRPr/>
              </a:pPr>
              <a:r>
                <a:rPr lang="en-GB" altLang="it-IT" sz="1800" dirty="0" err="1">
                  <a:solidFill>
                    <a:srgbClr val="0F243E"/>
                  </a:solidFill>
                  <a:latin typeface="Arial" charset="0"/>
                  <a:ea typeface="Arial" charset="0"/>
                  <a:cs typeface="Arial" charset="0"/>
                </a:rPr>
                <a:t>Agr</a:t>
              </a:r>
              <a:r>
                <a:rPr lang="en-GB" altLang="it-IT" sz="1800" dirty="0">
                  <a:solidFill>
                    <a:srgbClr val="0F243E"/>
                  </a:solidFill>
                  <a:latin typeface="Arial" charset="0"/>
                  <a:ea typeface="Arial" charset="0"/>
                  <a:cs typeface="Arial" charset="0"/>
                </a:rPr>
                <a:t>. </a:t>
              </a:r>
              <a:r>
                <a:rPr lang="en-GB" altLang="it-IT" sz="1800" dirty="0" err="1">
                  <a:solidFill>
                    <a:srgbClr val="0F243E"/>
                  </a:solidFill>
                  <a:latin typeface="Arial" charset="0"/>
                  <a:ea typeface="Arial" charset="0"/>
                  <a:cs typeface="Arial" charset="0"/>
                </a:rPr>
                <a:t>biologica</a:t>
              </a:r>
              <a:r>
                <a:rPr lang="en-GB" altLang="it-IT" sz="1800" dirty="0">
                  <a:solidFill>
                    <a:srgbClr val="0F243E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</a:p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Clr>
                  <a:srgbClr val="0F243E"/>
                </a:buClr>
                <a:buFontTx/>
                <a:buNone/>
                <a:defRPr/>
              </a:pPr>
              <a:r>
                <a:rPr lang="en-GB" altLang="it-IT" sz="1800" dirty="0">
                  <a:solidFill>
                    <a:srgbClr val="0F243E"/>
                  </a:solidFill>
                  <a:latin typeface="Arial" charset="0"/>
                  <a:ea typeface="Arial" charset="0"/>
                  <a:cs typeface="Arial" charset="0"/>
                </a:rPr>
                <a:t>e stile </a:t>
              </a:r>
              <a:r>
                <a:rPr lang="en-GB" altLang="it-IT" sz="1800" dirty="0" err="1">
                  <a:solidFill>
                    <a:srgbClr val="0F243E"/>
                  </a:solidFill>
                  <a:latin typeface="Arial" charset="0"/>
                  <a:ea typeface="Arial" charset="0"/>
                  <a:cs typeface="Arial" charset="0"/>
                </a:rPr>
                <a:t>alimentare</a:t>
              </a:r>
              <a:r>
                <a:rPr lang="en-GB" altLang="it-IT" sz="1800" dirty="0">
                  <a:solidFill>
                    <a:srgbClr val="0F243E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GB" altLang="it-IT" sz="1800" dirty="0" err="1">
                  <a:solidFill>
                    <a:srgbClr val="0F243E"/>
                  </a:solidFill>
                  <a:latin typeface="Arial" charset="0"/>
                  <a:ea typeface="Arial" charset="0"/>
                  <a:cs typeface="Arial" charset="0"/>
                </a:rPr>
                <a:t>corrente</a:t>
              </a:r>
              <a:endParaRPr lang="en-GB" altLang="it-IT" sz="1800" dirty="0">
                <a:solidFill>
                  <a:srgbClr val="0F243E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0980" name="Rectangle 20"/>
            <p:cNvSpPr>
              <a:spLocks noChangeArrowheads="1"/>
            </p:cNvSpPr>
            <p:nvPr/>
          </p:nvSpPr>
          <p:spPr bwMode="auto">
            <a:xfrm>
              <a:off x="2385" y="3006"/>
              <a:ext cx="990" cy="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960" tIns="0" rIns="66960" bIns="0" anchor="ctr"/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Clr>
                  <a:srgbClr val="0F243E"/>
                </a:buClr>
                <a:buFontTx/>
                <a:buNone/>
              </a:pPr>
              <a:r>
                <a:rPr lang="en-GB" altLang="it-IT" sz="1800" b="1">
                  <a:solidFill>
                    <a:srgbClr val="0F243E"/>
                  </a:solidFill>
                  <a:ea typeface="Arial" charset="0"/>
                  <a:cs typeface="Arial" charset="0"/>
                </a:rPr>
                <a:t>644</a:t>
              </a:r>
            </a:p>
          </p:txBody>
        </p:sp>
        <p:sp>
          <p:nvSpPr>
            <p:cNvPr id="40981" name="Rectangle 21"/>
            <p:cNvSpPr>
              <a:spLocks noChangeArrowheads="1"/>
            </p:cNvSpPr>
            <p:nvPr/>
          </p:nvSpPr>
          <p:spPr bwMode="auto">
            <a:xfrm>
              <a:off x="3375" y="3006"/>
              <a:ext cx="696" cy="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960" tIns="0" rIns="66960" bIns="0" anchor="ctr"/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Clr>
                  <a:srgbClr val="0F243E"/>
                </a:buClr>
                <a:buFontTx/>
                <a:buNone/>
              </a:pPr>
              <a:r>
                <a:rPr lang="en-GB" altLang="it-IT" sz="1800" b="1">
                  <a:solidFill>
                    <a:srgbClr val="0F243E"/>
                  </a:solidFill>
                  <a:ea typeface="Arial" charset="0"/>
                  <a:cs typeface="Arial" charset="0"/>
                </a:rPr>
                <a:t>856</a:t>
              </a:r>
            </a:p>
          </p:txBody>
        </p:sp>
        <p:sp>
          <p:nvSpPr>
            <p:cNvPr id="40982" name="Rectangle 22"/>
            <p:cNvSpPr>
              <a:spLocks noChangeArrowheads="1"/>
            </p:cNvSpPr>
            <p:nvPr/>
          </p:nvSpPr>
          <p:spPr bwMode="auto">
            <a:xfrm>
              <a:off x="4071" y="3006"/>
              <a:ext cx="837" cy="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960" tIns="0" rIns="66960" bIns="0" anchor="ctr"/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Clr>
                  <a:srgbClr val="0F243E"/>
                </a:buClr>
                <a:buFontTx/>
                <a:buNone/>
              </a:pPr>
              <a:r>
                <a:rPr lang="en-GB" altLang="it-IT" sz="1800" b="1">
                  <a:solidFill>
                    <a:srgbClr val="0F243E"/>
                  </a:solidFill>
                  <a:ea typeface="Arial" charset="0"/>
                  <a:cs typeface="Arial" charset="0"/>
                </a:rPr>
                <a:t>374</a:t>
              </a:r>
            </a:p>
          </p:txBody>
        </p:sp>
        <p:sp>
          <p:nvSpPr>
            <p:cNvPr id="40983" name="Rectangle 23"/>
            <p:cNvSpPr>
              <a:spLocks noChangeArrowheads="1"/>
            </p:cNvSpPr>
            <p:nvPr/>
          </p:nvSpPr>
          <p:spPr bwMode="auto">
            <a:xfrm>
              <a:off x="4908" y="3006"/>
              <a:ext cx="402" cy="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960" tIns="0" rIns="66960" bIns="0" anchor="ctr"/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Clr>
                  <a:srgbClr val="0F243E"/>
                </a:buClr>
                <a:buFontTx/>
                <a:buNone/>
              </a:pPr>
              <a:r>
                <a:rPr lang="en-GB" altLang="it-IT" sz="1800" b="1">
                  <a:solidFill>
                    <a:srgbClr val="0F243E"/>
                  </a:solidFill>
                  <a:ea typeface="Arial" charset="0"/>
                  <a:cs typeface="Arial" charset="0"/>
                </a:rPr>
                <a:t>30.4</a:t>
              </a:r>
            </a:p>
          </p:txBody>
        </p:sp>
        <p:sp>
          <p:nvSpPr>
            <p:cNvPr id="40984" name="Rectangle 24"/>
            <p:cNvSpPr>
              <a:spLocks noChangeArrowheads="1"/>
            </p:cNvSpPr>
            <p:nvPr/>
          </p:nvSpPr>
          <p:spPr bwMode="auto">
            <a:xfrm>
              <a:off x="450" y="3286"/>
              <a:ext cx="264" cy="3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960" tIns="0" rIns="66960" bIns="0" anchor="ctr"/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Clr>
                  <a:srgbClr val="0F243E"/>
                </a:buClr>
                <a:buFontTx/>
                <a:buNone/>
              </a:pPr>
              <a:r>
                <a:rPr lang="en-GB" altLang="it-IT" sz="1800" b="1">
                  <a:solidFill>
                    <a:srgbClr val="0F243E"/>
                  </a:solidFill>
                  <a:ea typeface="Arial" charset="0"/>
                  <a:cs typeface="Arial" charset="0"/>
                </a:rPr>
                <a:t>S3</a:t>
              </a:r>
            </a:p>
          </p:txBody>
        </p:sp>
        <p:sp>
          <p:nvSpPr>
            <p:cNvPr id="18457" name="Rectangle 25"/>
            <p:cNvSpPr>
              <a:spLocks noChangeArrowheads="1"/>
            </p:cNvSpPr>
            <p:nvPr/>
          </p:nvSpPr>
          <p:spPr bwMode="auto">
            <a:xfrm>
              <a:off x="714" y="3286"/>
              <a:ext cx="1671" cy="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960" tIns="0" rIns="66960" bIns="0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Clr>
                  <a:srgbClr val="0F243E"/>
                </a:buClr>
                <a:buFontTx/>
                <a:buNone/>
                <a:defRPr/>
              </a:pPr>
              <a:r>
                <a:rPr lang="en-GB" altLang="it-IT" sz="1800" dirty="0" err="1">
                  <a:solidFill>
                    <a:srgbClr val="0F243E"/>
                  </a:solidFill>
                  <a:latin typeface="Arial" charset="0"/>
                  <a:ea typeface="Arial" charset="0"/>
                  <a:cs typeface="Arial" charset="0"/>
                </a:rPr>
                <a:t>Agr</a:t>
              </a:r>
              <a:r>
                <a:rPr lang="en-GB" altLang="it-IT" sz="1800" dirty="0">
                  <a:solidFill>
                    <a:srgbClr val="0F243E"/>
                  </a:solidFill>
                  <a:latin typeface="Arial" charset="0"/>
                  <a:ea typeface="Arial" charset="0"/>
                  <a:cs typeface="Arial" charset="0"/>
                </a:rPr>
                <a:t>. </a:t>
              </a:r>
              <a:r>
                <a:rPr lang="en-GB" altLang="it-IT" sz="1800" dirty="0" err="1">
                  <a:solidFill>
                    <a:srgbClr val="0F243E"/>
                  </a:solidFill>
                  <a:latin typeface="Arial" charset="0"/>
                  <a:ea typeface="Arial" charset="0"/>
                  <a:cs typeface="Arial" charset="0"/>
                </a:rPr>
                <a:t>convenzionale</a:t>
              </a:r>
              <a:r>
                <a:rPr lang="en-GB" altLang="it-IT" sz="1800" dirty="0">
                  <a:solidFill>
                    <a:srgbClr val="0F243E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</a:p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Clr>
                  <a:srgbClr val="0F243E"/>
                </a:buClr>
                <a:buFontTx/>
                <a:buNone/>
                <a:defRPr/>
              </a:pPr>
              <a:r>
                <a:rPr lang="en-GB" altLang="it-IT" sz="1800" dirty="0">
                  <a:solidFill>
                    <a:srgbClr val="0F243E"/>
                  </a:solidFill>
                  <a:latin typeface="Arial" charset="0"/>
                  <a:ea typeface="Arial" charset="0"/>
                  <a:cs typeface="Arial" charset="0"/>
                </a:rPr>
                <a:t>e stile </a:t>
              </a:r>
              <a:r>
                <a:rPr lang="en-GB" altLang="it-IT" sz="1800" dirty="0" err="1">
                  <a:solidFill>
                    <a:srgbClr val="0F243E"/>
                  </a:solidFill>
                  <a:latin typeface="Arial" charset="0"/>
                  <a:ea typeface="Arial" charset="0"/>
                  <a:cs typeface="Arial" charset="0"/>
                </a:rPr>
                <a:t>alimentare</a:t>
              </a:r>
              <a:r>
                <a:rPr lang="en-GB" altLang="it-IT" sz="1800" dirty="0">
                  <a:solidFill>
                    <a:srgbClr val="0F243E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GB" altLang="it-IT" sz="1800" dirty="0" err="1">
                  <a:solidFill>
                    <a:srgbClr val="0F243E"/>
                  </a:solidFill>
                  <a:latin typeface="Arial" charset="0"/>
                  <a:ea typeface="Arial" charset="0"/>
                  <a:cs typeface="Arial" charset="0"/>
                </a:rPr>
                <a:t>corretto</a:t>
              </a:r>
              <a:endParaRPr lang="en-GB" altLang="it-IT" sz="1800" dirty="0">
                <a:solidFill>
                  <a:srgbClr val="0F243E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0986" name="Rectangle 26"/>
            <p:cNvSpPr>
              <a:spLocks noChangeArrowheads="1"/>
            </p:cNvSpPr>
            <p:nvPr/>
          </p:nvSpPr>
          <p:spPr bwMode="auto">
            <a:xfrm>
              <a:off x="2385" y="3286"/>
              <a:ext cx="990" cy="3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960" tIns="0" rIns="66960" bIns="0" anchor="ctr"/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Clr>
                  <a:srgbClr val="0F243E"/>
                </a:buClr>
                <a:buFontTx/>
                <a:buNone/>
              </a:pPr>
              <a:r>
                <a:rPr lang="en-GB" altLang="it-IT" sz="1800" b="1">
                  <a:solidFill>
                    <a:srgbClr val="0F243E"/>
                  </a:solidFill>
                  <a:ea typeface="Arial" charset="0"/>
                  <a:cs typeface="Arial" charset="0"/>
                </a:rPr>
                <a:t>723</a:t>
              </a:r>
            </a:p>
          </p:txBody>
        </p:sp>
        <p:sp>
          <p:nvSpPr>
            <p:cNvPr id="40987" name="Rectangle 27"/>
            <p:cNvSpPr>
              <a:spLocks noChangeArrowheads="1"/>
            </p:cNvSpPr>
            <p:nvPr/>
          </p:nvSpPr>
          <p:spPr bwMode="auto">
            <a:xfrm>
              <a:off x="3375" y="3286"/>
              <a:ext cx="696" cy="3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960" tIns="0" rIns="66960" bIns="0" anchor="ctr"/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Clr>
                  <a:srgbClr val="0F243E"/>
                </a:buClr>
                <a:buFontTx/>
                <a:buNone/>
              </a:pPr>
              <a:r>
                <a:rPr lang="en-GB" altLang="it-IT" sz="1800" b="1">
                  <a:solidFill>
                    <a:srgbClr val="0F243E"/>
                  </a:solidFill>
                  <a:ea typeface="Arial" charset="0"/>
                  <a:cs typeface="Arial" charset="0"/>
                </a:rPr>
                <a:t>1031</a:t>
              </a:r>
            </a:p>
          </p:txBody>
        </p:sp>
        <p:sp>
          <p:nvSpPr>
            <p:cNvPr id="40988" name="Rectangle 28"/>
            <p:cNvSpPr>
              <a:spLocks noChangeArrowheads="1"/>
            </p:cNvSpPr>
            <p:nvPr/>
          </p:nvSpPr>
          <p:spPr bwMode="auto">
            <a:xfrm>
              <a:off x="4071" y="3286"/>
              <a:ext cx="837" cy="3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960" tIns="0" rIns="66960" bIns="0" anchor="ctr"/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Clr>
                  <a:srgbClr val="0F243E"/>
                </a:buClr>
                <a:buFontTx/>
                <a:buNone/>
              </a:pPr>
              <a:r>
                <a:rPr lang="en-GB" altLang="it-IT" sz="1800" b="1">
                  <a:solidFill>
                    <a:srgbClr val="0F243E"/>
                  </a:solidFill>
                  <a:ea typeface="Arial" charset="0"/>
                  <a:cs typeface="Arial" charset="0"/>
                </a:rPr>
                <a:t>199</a:t>
              </a:r>
            </a:p>
          </p:txBody>
        </p:sp>
        <p:sp>
          <p:nvSpPr>
            <p:cNvPr id="40989" name="Rectangle 29"/>
            <p:cNvSpPr>
              <a:spLocks noChangeArrowheads="1"/>
            </p:cNvSpPr>
            <p:nvPr/>
          </p:nvSpPr>
          <p:spPr bwMode="auto">
            <a:xfrm>
              <a:off x="4908" y="3286"/>
              <a:ext cx="402" cy="3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960" tIns="0" rIns="66960" bIns="0" anchor="ctr"/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Clr>
                  <a:srgbClr val="0F243E"/>
                </a:buClr>
                <a:buFontTx/>
                <a:buNone/>
              </a:pPr>
              <a:r>
                <a:rPr lang="en-GB" altLang="it-IT" sz="1800" b="1">
                  <a:solidFill>
                    <a:srgbClr val="0F243E"/>
                  </a:solidFill>
                  <a:ea typeface="Arial" charset="0"/>
                  <a:cs typeface="Arial" charset="0"/>
                </a:rPr>
                <a:t>16.2</a:t>
              </a:r>
            </a:p>
          </p:txBody>
        </p:sp>
        <p:sp>
          <p:nvSpPr>
            <p:cNvPr id="40990" name="Rectangle 30"/>
            <p:cNvSpPr>
              <a:spLocks noChangeArrowheads="1"/>
            </p:cNvSpPr>
            <p:nvPr/>
          </p:nvSpPr>
          <p:spPr bwMode="auto">
            <a:xfrm>
              <a:off x="450" y="3587"/>
              <a:ext cx="264" cy="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960" tIns="0" rIns="66960" bIns="0" anchor="ctr"/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Clr>
                  <a:srgbClr val="0F243E"/>
                </a:buClr>
                <a:buFontTx/>
                <a:buNone/>
              </a:pPr>
              <a:r>
                <a:rPr lang="en-GB" altLang="it-IT" sz="1800" b="1">
                  <a:solidFill>
                    <a:srgbClr val="0F243E"/>
                  </a:solidFill>
                  <a:ea typeface="Arial" charset="0"/>
                  <a:cs typeface="Arial" charset="0"/>
                </a:rPr>
                <a:t>S4</a:t>
              </a:r>
            </a:p>
          </p:txBody>
        </p:sp>
        <p:sp>
          <p:nvSpPr>
            <p:cNvPr id="18463" name="Rectangle 31"/>
            <p:cNvSpPr>
              <a:spLocks noChangeArrowheads="1"/>
            </p:cNvSpPr>
            <p:nvPr/>
          </p:nvSpPr>
          <p:spPr bwMode="auto">
            <a:xfrm>
              <a:off x="714" y="3587"/>
              <a:ext cx="1671" cy="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960" tIns="0" rIns="66960" bIns="0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Clr>
                  <a:srgbClr val="0F243E"/>
                </a:buClr>
                <a:buFontTx/>
                <a:buNone/>
                <a:defRPr/>
              </a:pPr>
              <a:r>
                <a:rPr lang="en-GB" altLang="it-IT" sz="1800" dirty="0" err="1">
                  <a:solidFill>
                    <a:srgbClr val="0F243E"/>
                  </a:solidFill>
                  <a:latin typeface="Arial" charset="0"/>
                  <a:ea typeface="Arial" charset="0"/>
                  <a:cs typeface="Arial" charset="0"/>
                </a:rPr>
                <a:t>Agr</a:t>
              </a:r>
              <a:r>
                <a:rPr lang="en-GB" altLang="it-IT" sz="1800" dirty="0">
                  <a:solidFill>
                    <a:srgbClr val="0F243E"/>
                  </a:solidFill>
                  <a:latin typeface="Arial" charset="0"/>
                  <a:ea typeface="Arial" charset="0"/>
                  <a:cs typeface="Arial" charset="0"/>
                </a:rPr>
                <a:t>. </a:t>
              </a:r>
              <a:r>
                <a:rPr lang="en-GB" altLang="it-IT" sz="1800" dirty="0" err="1">
                  <a:solidFill>
                    <a:srgbClr val="0F243E"/>
                  </a:solidFill>
                  <a:latin typeface="Arial" charset="0"/>
                  <a:ea typeface="Arial" charset="0"/>
                  <a:cs typeface="Arial" charset="0"/>
                </a:rPr>
                <a:t>biologica</a:t>
              </a:r>
              <a:r>
                <a:rPr lang="en-GB" altLang="it-IT" sz="1800">
                  <a:solidFill>
                    <a:srgbClr val="0F243E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</a:p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Clr>
                  <a:srgbClr val="0F243E"/>
                </a:buClr>
                <a:buFontTx/>
                <a:buNone/>
                <a:defRPr/>
              </a:pPr>
              <a:r>
                <a:rPr lang="en-GB" altLang="it-IT" sz="1800">
                  <a:solidFill>
                    <a:srgbClr val="0F243E"/>
                  </a:solidFill>
                  <a:latin typeface="Arial" charset="0"/>
                  <a:ea typeface="Arial" charset="0"/>
                  <a:cs typeface="Arial" charset="0"/>
                </a:rPr>
                <a:t>e </a:t>
              </a:r>
              <a:r>
                <a:rPr lang="en-GB" altLang="it-IT" sz="1800" dirty="0">
                  <a:solidFill>
                    <a:srgbClr val="0F243E"/>
                  </a:solidFill>
                  <a:latin typeface="Arial" charset="0"/>
                  <a:ea typeface="Arial" charset="0"/>
                  <a:cs typeface="Arial" charset="0"/>
                </a:rPr>
                <a:t>stile </a:t>
              </a:r>
              <a:r>
                <a:rPr lang="en-GB" altLang="it-IT" sz="1800" dirty="0" err="1">
                  <a:solidFill>
                    <a:srgbClr val="0F243E"/>
                  </a:solidFill>
                  <a:latin typeface="Arial" charset="0"/>
                  <a:ea typeface="Arial" charset="0"/>
                  <a:cs typeface="Arial" charset="0"/>
                </a:rPr>
                <a:t>alimentare</a:t>
              </a:r>
              <a:r>
                <a:rPr lang="en-GB" altLang="it-IT" sz="1800" dirty="0">
                  <a:solidFill>
                    <a:srgbClr val="0F243E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GB" altLang="it-IT" sz="1800" dirty="0" err="1">
                  <a:solidFill>
                    <a:srgbClr val="0F243E"/>
                  </a:solidFill>
                  <a:latin typeface="Arial" charset="0"/>
                  <a:ea typeface="Arial" charset="0"/>
                  <a:cs typeface="Arial" charset="0"/>
                </a:rPr>
                <a:t>corretto</a:t>
              </a:r>
              <a:endParaRPr lang="en-GB" altLang="it-IT" sz="1800" dirty="0">
                <a:solidFill>
                  <a:srgbClr val="0F243E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0992" name="Rectangle 32"/>
            <p:cNvSpPr>
              <a:spLocks noChangeArrowheads="1"/>
            </p:cNvSpPr>
            <p:nvPr/>
          </p:nvSpPr>
          <p:spPr bwMode="auto">
            <a:xfrm>
              <a:off x="2385" y="3587"/>
              <a:ext cx="990" cy="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960" tIns="0" rIns="66960" bIns="0" anchor="ctr"/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Clr>
                  <a:srgbClr val="0F243E"/>
                </a:buClr>
                <a:buFontTx/>
                <a:buNone/>
              </a:pPr>
              <a:r>
                <a:rPr lang="en-GB" altLang="it-IT" sz="1800" b="1">
                  <a:solidFill>
                    <a:srgbClr val="0F243E"/>
                  </a:solidFill>
                  <a:ea typeface="Arial" charset="0"/>
                  <a:cs typeface="Arial" charset="0"/>
                </a:rPr>
                <a:t>723</a:t>
              </a:r>
            </a:p>
          </p:txBody>
        </p:sp>
        <p:sp>
          <p:nvSpPr>
            <p:cNvPr id="40993" name="Rectangle 33"/>
            <p:cNvSpPr>
              <a:spLocks noChangeArrowheads="1"/>
            </p:cNvSpPr>
            <p:nvPr/>
          </p:nvSpPr>
          <p:spPr bwMode="auto">
            <a:xfrm>
              <a:off x="3375" y="3587"/>
              <a:ext cx="696" cy="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960" tIns="0" rIns="66960" bIns="0" anchor="ctr"/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Clr>
                  <a:srgbClr val="0F243E"/>
                </a:buClr>
                <a:buFontTx/>
                <a:buNone/>
              </a:pPr>
              <a:r>
                <a:rPr lang="en-GB" altLang="it-IT" sz="1800" b="1">
                  <a:solidFill>
                    <a:srgbClr val="0F243E"/>
                  </a:solidFill>
                  <a:ea typeface="Arial" charset="0"/>
                  <a:cs typeface="Arial" charset="0"/>
                </a:rPr>
                <a:t>742</a:t>
              </a:r>
            </a:p>
          </p:txBody>
        </p:sp>
        <p:sp>
          <p:nvSpPr>
            <p:cNvPr id="40994" name="Rectangle 34"/>
            <p:cNvSpPr>
              <a:spLocks noChangeArrowheads="1"/>
            </p:cNvSpPr>
            <p:nvPr/>
          </p:nvSpPr>
          <p:spPr bwMode="auto">
            <a:xfrm>
              <a:off x="4071" y="3587"/>
              <a:ext cx="837" cy="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960" tIns="0" rIns="66960" bIns="0" anchor="ctr"/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Clr>
                  <a:srgbClr val="0F243E"/>
                </a:buClr>
                <a:buFontTx/>
                <a:buNone/>
              </a:pPr>
              <a:r>
                <a:rPr lang="en-GB" altLang="it-IT" sz="1800" b="1">
                  <a:solidFill>
                    <a:srgbClr val="0F243E"/>
                  </a:solidFill>
                  <a:ea typeface="Arial" charset="0"/>
                  <a:cs typeface="Arial" charset="0"/>
                </a:rPr>
                <a:t>489</a:t>
              </a:r>
            </a:p>
          </p:txBody>
        </p:sp>
        <p:sp>
          <p:nvSpPr>
            <p:cNvPr id="40995" name="Rectangle 35"/>
            <p:cNvSpPr>
              <a:spLocks noChangeArrowheads="1"/>
            </p:cNvSpPr>
            <p:nvPr/>
          </p:nvSpPr>
          <p:spPr bwMode="auto">
            <a:xfrm>
              <a:off x="4908" y="3587"/>
              <a:ext cx="402" cy="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960" tIns="0" rIns="66960" bIns="0" anchor="ctr"/>
            <a:lstStyle>
              <a:lvl1pPr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Clr>
                  <a:srgbClr val="0F243E"/>
                </a:buClr>
                <a:buFontTx/>
                <a:buNone/>
              </a:pPr>
              <a:r>
                <a:rPr lang="en-GB" altLang="it-IT" sz="1800" b="1">
                  <a:solidFill>
                    <a:srgbClr val="0F243E"/>
                  </a:solidFill>
                  <a:ea typeface="Arial" charset="0"/>
                  <a:cs typeface="Arial" charset="0"/>
                </a:rPr>
                <a:t>39.7</a:t>
              </a:r>
            </a:p>
          </p:txBody>
        </p:sp>
        <p:sp>
          <p:nvSpPr>
            <p:cNvPr id="40996" name="Rectangle 36"/>
            <p:cNvSpPr>
              <a:spLocks noChangeArrowheads="1"/>
            </p:cNvSpPr>
            <p:nvPr/>
          </p:nvSpPr>
          <p:spPr bwMode="auto">
            <a:xfrm>
              <a:off x="450" y="3867"/>
              <a:ext cx="4860" cy="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960" tIns="0" rIns="66960" bIns="0" anchor="ctr"/>
            <a:lstStyle>
              <a:lvl1pPr marL="339725" indent="-339725">
                <a:spcBef>
                  <a:spcPct val="20000"/>
                </a:spcBef>
                <a:buChar char="•"/>
                <a:tabLst>
                  <a:tab pos="339725" algn="l"/>
                  <a:tab pos="787400" algn="l"/>
                  <a:tab pos="1236663" algn="l"/>
                  <a:tab pos="1685925" algn="l"/>
                  <a:tab pos="2135188" algn="l"/>
                  <a:tab pos="2584450" algn="l"/>
                  <a:tab pos="3033713" algn="l"/>
                  <a:tab pos="3482975" algn="l"/>
                  <a:tab pos="3932238" algn="l"/>
                  <a:tab pos="4381500" algn="l"/>
                  <a:tab pos="4830763" algn="l"/>
                  <a:tab pos="5280025" algn="l"/>
                  <a:tab pos="5729288" algn="l"/>
                  <a:tab pos="6178550" algn="l"/>
                  <a:tab pos="6627813" algn="l"/>
                  <a:tab pos="7077075" algn="l"/>
                  <a:tab pos="7526338" algn="l"/>
                  <a:tab pos="7975600" algn="l"/>
                  <a:tab pos="8424863" algn="l"/>
                  <a:tab pos="8874125" algn="l"/>
                  <a:tab pos="9323388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39725" algn="l"/>
                  <a:tab pos="787400" algn="l"/>
                  <a:tab pos="1236663" algn="l"/>
                  <a:tab pos="1685925" algn="l"/>
                  <a:tab pos="2135188" algn="l"/>
                  <a:tab pos="2584450" algn="l"/>
                  <a:tab pos="3033713" algn="l"/>
                  <a:tab pos="3482975" algn="l"/>
                  <a:tab pos="3932238" algn="l"/>
                  <a:tab pos="4381500" algn="l"/>
                  <a:tab pos="4830763" algn="l"/>
                  <a:tab pos="5280025" algn="l"/>
                  <a:tab pos="5729288" algn="l"/>
                  <a:tab pos="6178550" algn="l"/>
                  <a:tab pos="6627813" algn="l"/>
                  <a:tab pos="7077075" algn="l"/>
                  <a:tab pos="7526338" algn="l"/>
                  <a:tab pos="7975600" algn="l"/>
                  <a:tab pos="8424863" algn="l"/>
                  <a:tab pos="8874125" algn="l"/>
                  <a:tab pos="9323388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39725" algn="l"/>
                  <a:tab pos="787400" algn="l"/>
                  <a:tab pos="1236663" algn="l"/>
                  <a:tab pos="1685925" algn="l"/>
                  <a:tab pos="2135188" algn="l"/>
                  <a:tab pos="2584450" algn="l"/>
                  <a:tab pos="3033713" algn="l"/>
                  <a:tab pos="3482975" algn="l"/>
                  <a:tab pos="3932238" algn="l"/>
                  <a:tab pos="4381500" algn="l"/>
                  <a:tab pos="4830763" algn="l"/>
                  <a:tab pos="5280025" algn="l"/>
                  <a:tab pos="5729288" algn="l"/>
                  <a:tab pos="6178550" algn="l"/>
                  <a:tab pos="6627813" algn="l"/>
                  <a:tab pos="7077075" algn="l"/>
                  <a:tab pos="7526338" algn="l"/>
                  <a:tab pos="7975600" algn="l"/>
                  <a:tab pos="8424863" algn="l"/>
                  <a:tab pos="8874125" algn="l"/>
                  <a:tab pos="9323388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39725" algn="l"/>
                  <a:tab pos="787400" algn="l"/>
                  <a:tab pos="1236663" algn="l"/>
                  <a:tab pos="1685925" algn="l"/>
                  <a:tab pos="2135188" algn="l"/>
                  <a:tab pos="2584450" algn="l"/>
                  <a:tab pos="3033713" algn="l"/>
                  <a:tab pos="3482975" algn="l"/>
                  <a:tab pos="3932238" algn="l"/>
                  <a:tab pos="4381500" algn="l"/>
                  <a:tab pos="4830763" algn="l"/>
                  <a:tab pos="5280025" algn="l"/>
                  <a:tab pos="5729288" algn="l"/>
                  <a:tab pos="6178550" algn="l"/>
                  <a:tab pos="6627813" algn="l"/>
                  <a:tab pos="7077075" algn="l"/>
                  <a:tab pos="7526338" algn="l"/>
                  <a:tab pos="7975600" algn="l"/>
                  <a:tab pos="8424863" algn="l"/>
                  <a:tab pos="8874125" algn="l"/>
                  <a:tab pos="9323388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39725" algn="l"/>
                  <a:tab pos="787400" algn="l"/>
                  <a:tab pos="1236663" algn="l"/>
                  <a:tab pos="1685925" algn="l"/>
                  <a:tab pos="2135188" algn="l"/>
                  <a:tab pos="2584450" algn="l"/>
                  <a:tab pos="3033713" algn="l"/>
                  <a:tab pos="3482975" algn="l"/>
                  <a:tab pos="3932238" algn="l"/>
                  <a:tab pos="4381500" algn="l"/>
                  <a:tab pos="4830763" algn="l"/>
                  <a:tab pos="5280025" algn="l"/>
                  <a:tab pos="5729288" algn="l"/>
                  <a:tab pos="6178550" algn="l"/>
                  <a:tab pos="6627813" algn="l"/>
                  <a:tab pos="7077075" algn="l"/>
                  <a:tab pos="7526338" algn="l"/>
                  <a:tab pos="7975600" algn="l"/>
                  <a:tab pos="8424863" algn="l"/>
                  <a:tab pos="8874125" algn="l"/>
                  <a:tab pos="9323388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9725" algn="l"/>
                  <a:tab pos="787400" algn="l"/>
                  <a:tab pos="1236663" algn="l"/>
                  <a:tab pos="1685925" algn="l"/>
                  <a:tab pos="2135188" algn="l"/>
                  <a:tab pos="2584450" algn="l"/>
                  <a:tab pos="3033713" algn="l"/>
                  <a:tab pos="3482975" algn="l"/>
                  <a:tab pos="3932238" algn="l"/>
                  <a:tab pos="4381500" algn="l"/>
                  <a:tab pos="4830763" algn="l"/>
                  <a:tab pos="5280025" algn="l"/>
                  <a:tab pos="5729288" algn="l"/>
                  <a:tab pos="6178550" algn="l"/>
                  <a:tab pos="6627813" algn="l"/>
                  <a:tab pos="7077075" algn="l"/>
                  <a:tab pos="7526338" algn="l"/>
                  <a:tab pos="7975600" algn="l"/>
                  <a:tab pos="8424863" algn="l"/>
                  <a:tab pos="8874125" algn="l"/>
                  <a:tab pos="9323388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9725" algn="l"/>
                  <a:tab pos="787400" algn="l"/>
                  <a:tab pos="1236663" algn="l"/>
                  <a:tab pos="1685925" algn="l"/>
                  <a:tab pos="2135188" algn="l"/>
                  <a:tab pos="2584450" algn="l"/>
                  <a:tab pos="3033713" algn="l"/>
                  <a:tab pos="3482975" algn="l"/>
                  <a:tab pos="3932238" algn="l"/>
                  <a:tab pos="4381500" algn="l"/>
                  <a:tab pos="4830763" algn="l"/>
                  <a:tab pos="5280025" algn="l"/>
                  <a:tab pos="5729288" algn="l"/>
                  <a:tab pos="6178550" algn="l"/>
                  <a:tab pos="6627813" algn="l"/>
                  <a:tab pos="7077075" algn="l"/>
                  <a:tab pos="7526338" algn="l"/>
                  <a:tab pos="7975600" algn="l"/>
                  <a:tab pos="8424863" algn="l"/>
                  <a:tab pos="8874125" algn="l"/>
                  <a:tab pos="9323388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9725" algn="l"/>
                  <a:tab pos="787400" algn="l"/>
                  <a:tab pos="1236663" algn="l"/>
                  <a:tab pos="1685925" algn="l"/>
                  <a:tab pos="2135188" algn="l"/>
                  <a:tab pos="2584450" algn="l"/>
                  <a:tab pos="3033713" algn="l"/>
                  <a:tab pos="3482975" algn="l"/>
                  <a:tab pos="3932238" algn="l"/>
                  <a:tab pos="4381500" algn="l"/>
                  <a:tab pos="4830763" algn="l"/>
                  <a:tab pos="5280025" algn="l"/>
                  <a:tab pos="5729288" algn="l"/>
                  <a:tab pos="6178550" algn="l"/>
                  <a:tab pos="6627813" algn="l"/>
                  <a:tab pos="7077075" algn="l"/>
                  <a:tab pos="7526338" algn="l"/>
                  <a:tab pos="7975600" algn="l"/>
                  <a:tab pos="8424863" algn="l"/>
                  <a:tab pos="8874125" algn="l"/>
                  <a:tab pos="9323388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39725" algn="l"/>
                  <a:tab pos="787400" algn="l"/>
                  <a:tab pos="1236663" algn="l"/>
                  <a:tab pos="1685925" algn="l"/>
                  <a:tab pos="2135188" algn="l"/>
                  <a:tab pos="2584450" algn="l"/>
                  <a:tab pos="3033713" algn="l"/>
                  <a:tab pos="3482975" algn="l"/>
                  <a:tab pos="3932238" algn="l"/>
                  <a:tab pos="4381500" algn="l"/>
                  <a:tab pos="4830763" algn="l"/>
                  <a:tab pos="5280025" algn="l"/>
                  <a:tab pos="5729288" algn="l"/>
                  <a:tab pos="6178550" algn="l"/>
                  <a:tab pos="6627813" algn="l"/>
                  <a:tab pos="7077075" algn="l"/>
                  <a:tab pos="7526338" algn="l"/>
                  <a:tab pos="7975600" algn="l"/>
                  <a:tab pos="8424863" algn="l"/>
                  <a:tab pos="8874125" algn="l"/>
                  <a:tab pos="9323388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0"/>
                </a:spcBef>
                <a:buClr>
                  <a:srgbClr val="C00000"/>
                </a:buClr>
                <a:buFont typeface="Symbol" charset="2"/>
                <a:buChar char=""/>
              </a:pPr>
              <a:r>
                <a:rPr lang="en-GB" altLang="it-IT" sz="1400" b="1" i="1" dirty="0">
                  <a:solidFill>
                    <a:srgbClr val="C00000"/>
                  </a:solidFill>
                  <a:ea typeface="Arial" charset="0"/>
                  <a:cs typeface="Arial" charset="0"/>
                </a:rPr>
                <a:t>Co2 </a:t>
              </a:r>
              <a:r>
                <a:rPr lang="en-GB" altLang="it-IT" sz="1400" b="1" i="1" dirty="0" err="1">
                  <a:solidFill>
                    <a:srgbClr val="C00000"/>
                  </a:solidFill>
                  <a:ea typeface="Arial" charset="0"/>
                  <a:cs typeface="Arial" charset="0"/>
                </a:rPr>
                <a:t>Equvalenti</a:t>
              </a:r>
              <a:r>
                <a:rPr lang="en-GB" altLang="it-IT" sz="1400" b="1" i="1" dirty="0">
                  <a:solidFill>
                    <a:srgbClr val="C00000"/>
                  </a:solidFill>
                  <a:ea typeface="Arial" charset="0"/>
                  <a:cs typeface="Arial" charset="0"/>
                </a:rPr>
                <a:t> – </a:t>
              </a:r>
              <a:r>
                <a:rPr lang="en-GB" altLang="it-IT" sz="1400" b="1" i="1" dirty="0" err="1">
                  <a:solidFill>
                    <a:srgbClr val="C00000"/>
                  </a:solidFill>
                  <a:ea typeface="Arial" charset="0"/>
                  <a:cs typeface="Arial" charset="0"/>
                </a:rPr>
                <a:t>quantità</a:t>
              </a:r>
              <a:r>
                <a:rPr lang="en-GB" altLang="it-IT" sz="1400" b="1" i="1" dirty="0">
                  <a:solidFill>
                    <a:srgbClr val="C00000"/>
                  </a:solidFill>
                  <a:ea typeface="Arial" charset="0"/>
                  <a:cs typeface="Arial" charset="0"/>
                </a:rPr>
                <a:t> di diverse </a:t>
              </a:r>
              <a:r>
                <a:rPr lang="en-GB" altLang="it-IT" sz="1400" b="1" i="1" dirty="0" err="1">
                  <a:solidFill>
                    <a:srgbClr val="C00000"/>
                  </a:solidFill>
                  <a:ea typeface="Arial" charset="0"/>
                  <a:cs typeface="Arial" charset="0"/>
                </a:rPr>
                <a:t>fonti</a:t>
              </a:r>
              <a:r>
                <a:rPr lang="en-GB" altLang="it-IT" sz="1400" b="1" i="1" dirty="0">
                  <a:solidFill>
                    <a:srgbClr val="C00000"/>
                  </a:solidFill>
                  <a:ea typeface="Arial" charset="0"/>
                  <a:cs typeface="Arial" charset="0"/>
                </a:rPr>
                <a:t> </a:t>
              </a:r>
              <a:r>
                <a:rPr lang="en-GB" altLang="it-IT" sz="1400" b="1" i="1" dirty="0" err="1">
                  <a:solidFill>
                    <a:srgbClr val="C00000"/>
                  </a:solidFill>
                  <a:ea typeface="Arial" charset="0"/>
                  <a:cs typeface="Arial" charset="0"/>
                </a:rPr>
                <a:t>energetiche</a:t>
              </a:r>
              <a:r>
                <a:rPr lang="en-GB" altLang="it-IT" sz="1400" b="1" i="1" dirty="0">
                  <a:solidFill>
                    <a:srgbClr val="C00000"/>
                  </a:solidFill>
                  <a:ea typeface="Arial" charset="0"/>
                  <a:cs typeface="Arial" charset="0"/>
                </a:rPr>
                <a:t> </a:t>
              </a:r>
              <a:r>
                <a:rPr lang="en-GB" altLang="it-IT" sz="1400" b="1" i="1" dirty="0" err="1">
                  <a:solidFill>
                    <a:srgbClr val="C00000"/>
                  </a:solidFill>
                  <a:ea typeface="Arial" charset="0"/>
                  <a:cs typeface="Arial" charset="0"/>
                </a:rPr>
                <a:t>utilizzate</a:t>
              </a:r>
              <a:r>
                <a:rPr lang="en-GB" altLang="it-IT" sz="1400" b="1" i="1" dirty="0">
                  <a:solidFill>
                    <a:srgbClr val="C00000"/>
                  </a:solidFill>
                  <a:ea typeface="Arial" charset="0"/>
                  <a:cs typeface="Arial" charset="0"/>
                </a:rPr>
                <a:t> </a:t>
              </a:r>
              <a:r>
                <a:rPr lang="en-GB" altLang="it-IT" sz="1400" b="1" i="1" dirty="0" err="1">
                  <a:solidFill>
                    <a:srgbClr val="C00000"/>
                  </a:solidFill>
                  <a:ea typeface="Arial" charset="0"/>
                  <a:cs typeface="Arial" charset="0"/>
                </a:rPr>
                <a:t>trasformate</a:t>
              </a:r>
              <a:r>
                <a:rPr lang="en-GB" altLang="it-IT" sz="1400" b="1" i="1" dirty="0">
                  <a:solidFill>
                    <a:srgbClr val="C00000"/>
                  </a:solidFill>
                  <a:ea typeface="Arial" charset="0"/>
                  <a:cs typeface="Arial" charset="0"/>
                </a:rPr>
                <a:t> in </a:t>
              </a:r>
              <a:r>
                <a:rPr lang="en-GB" altLang="it-IT" sz="1400" b="1" i="1" dirty="0" err="1">
                  <a:solidFill>
                    <a:srgbClr val="C00000"/>
                  </a:solidFill>
                  <a:ea typeface="Arial" charset="0"/>
                  <a:cs typeface="Arial" charset="0"/>
                </a:rPr>
                <a:t>emissione</a:t>
              </a:r>
              <a:r>
                <a:rPr lang="en-GB" altLang="it-IT" sz="1400" b="1" i="1" dirty="0">
                  <a:solidFill>
                    <a:srgbClr val="C00000"/>
                  </a:solidFill>
                  <a:ea typeface="Arial" charset="0"/>
                  <a:cs typeface="Arial" charset="0"/>
                </a:rPr>
                <a:t> </a:t>
              </a:r>
              <a:r>
                <a:rPr lang="en-GB" altLang="it-IT" sz="1400" b="1" i="1" dirty="0" err="1">
                  <a:solidFill>
                    <a:srgbClr val="C00000"/>
                  </a:solidFill>
                  <a:ea typeface="Arial" charset="0"/>
                  <a:cs typeface="Arial" charset="0"/>
                </a:rPr>
                <a:t>potenziale</a:t>
              </a:r>
              <a:r>
                <a:rPr lang="en-GB" altLang="it-IT" sz="1400" b="1" i="1" dirty="0">
                  <a:solidFill>
                    <a:srgbClr val="C00000"/>
                  </a:solidFill>
                  <a:ea typeface="Arial" charset="0"/>
                  <a:cs typeface="Arial" charset="0"/>
                </a:rPr>
                <a:t> di CO2</a:t>
              </a:r>
            </a:p>
          </p:txBody>
        </p:sp>
        <p:sp>
          <p:nvSpPr>
            <p:cNvPr id="40997" name="Line 37"/>
            <p:cNvSpPr>
              <a:spLocks noChangeShapeType="1"/>
            </p:cNvSpPr>
            <p:nvPr/>
          </p:nvSpPr>
          <p:spPr bwMode="auto">
            <a:xfrm>
              <a:off x="714" y="2206"/>
              <a:ext cx="1" cy="166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0998" name="Line 38"/>
            <p:cNvSpPr>
              <a:spLocks noChangeShapeType="1"/>
            </p:cNvSpPr>
            <p:nvPr/>
          </p:nvSpPr>
          <p:spPr bwMode="auto">
            <a:xfrm>
              <a:off x="2385" y="2206"/>
              <a:ext cx="1" cy="166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0999" name="Line 39"/>
            <p:cNvSpPr>
              <a:spLocks noChangeShapeType="1"/>
            </p:cNvSpPr>
            <p:nvPr/>
          </p:nvSpPr>
          <p:spPr bwMode="auto">
            <a:xfrm>
              <a:off x="3375" y="2206"/>
              <a:ext cx="1" cy="166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1000" name="Line 40"/>
            <p:cNvSpPr>
              <a:spLocks noChangeShapeType="1"/>
            </p:cNvSpPr>
            <p:nvPr/>
          </p:nvSpPr>
          <p:spPr bwMode="auto">
            <a:xfrm>
              <a:off x="4071" y="2206"/>
              <a:ext cx="1" cy="166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1001" name="Line 41"/>
            <p:cNvSpPr>
              <a:spLocks noChangeShapeType="1"/>
            </p:cNvSpPr>
            <p:nvPr/>
          </p:nvSpPr>
          <p:spPr bwMode="auto">
            <a:xfrm>
              <a:off x="4908" y="2206"/>
              <a:ext cx="1" cy="166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1002" name="Line 42"/>
            <p:cNvSpPr>
              <a:spLocks noChangeShapeType="1"/>
            </p:cNvSpPr>
            <p:nvPr/>
          </p:nvSpPr>
          <p:spPr bwMode="auto">
            <a:xfrm>
              <a:off x="450" y="2206"/>
              <a:ext cx="486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1003" name="Line 43"/>
            <p:cNvSpPr>
              <a:spLocks noChangeShapeType="1"/>
            </p:cNvSpPr>
            <p:nvPr/>
          </p:nvSpPr>
          <p:spPr bwMode="auto">
            <a:xfrm>
              <a:off x="450" y="2706"/>
              <a:ext cx="486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1004" name="Line 44"/>
            <p:cNvSpPr>
              <a:spLocks noChangeShapeType="1"/>
            </p:cNvSpPr>
            <p:nvPr/>
          </p:nvSpPr>
          <p:spPr bwMode="auto">
            <a:xfrm>
              <a:off x="450" y="3006"/>
              <a:ext cx="486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1005" name="Line 45"/>
            <p:cNvSpPr>
              <a:spLocks noChangeShapeType="1"/>
            </p:cNvSpPr>
            <p:nvPr/>
          </p:nvSpPr>
          <p:spPr bwMode="auto">
            <a:xfrm>
              <a:off x="450" y="3286"/>
              <a:ext cx="486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1006" name="Line 46"/>
            <p:cNvSpPr>
              <a:spLocks noChangeShapeType="1"/>
            </p:cNvSpPr>
            <p:nvPr/>
          </p:nvSpPr>
          <p:spPr bwMode="auto">
            <a:xfrm>
              <a:off x="450" y="3587"/>
              <a:ext cx="486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1007" name="Line 47"/>
            <p:cNvSpPr>
              <a:spLocks noChangeShapeType="1"/>
            </p:cNvSpPr>
            <p:nvPr/>
          </p:nvSpPr>
          <p:spPr bwMode="auto">
            <a:xfrm>
              <a:off x="450" y="3867"/>
              <a:ext cx="486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1008" name="Line 48"/>
            <p:cNvSpPr>
              <a:spLocks noChangeShapeType="1"/>
            </p:cNvSpPr>
            <p:nvPr/>
          </p:nvSpPr>
          <p:spPr bwMode="auto">
            <a:xfrm>
              <a:off x="450" y="1890"/>
              <a:ext cx="1" cy="216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1009" name="Line 49"/>
            <p:cNvSpPr>
              <a:spLocks noChangeShapeType="1"/>
            </p:cNvSpPr>
            <p:nvPr/>
          </p:nvSpPr>
          <p:spPr bwMode="auto">
            <a:xfrm>
              <a:off x="5310" y="1890"/>
              <a:ext cx="1" cy="216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8482" name="Line 50"/>
            <p:cNvSpPr>
              <a:spLocks noChangeShapeType="1"/>
            </p:cNvSpPr>
            <p:nvPr/>
          </p:nvSpPr>
          <p:spPr bwMode="auto">
            <a:xfrm>
              <a:off x="450" y="1890"/>
              <a:ext cx="486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it-IT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1011" name="Line 51"/>
            <p:cNvSpPr>
              <a:spLocks noChangeShapeType="1"/>
            </p:cNvSpPr>
            <p:nvPr/>
          </p:nvSpPr>
          <p:spPr bwMode="auto">
            <a:xfrm>
              <a:off x="450" y="4050"/>
              <a:ext cx="486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" name="Rettangolo 1"/>
          <p:cNvSpPr/>
          <p:nvPr/>
        </p:nvSpPr>
        <p:spPr>
          <a:xfrm>
            <a:off x="354842" y="284163"/>
            <a:ext cx="11177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it-IT" sz="2400" dirty="0" err="1" smtClean="0">
                <a:latin typeface="Arial" charset="0"/>
                <a:ea typeface="Arial" charset="0"/>
                <a:cs typeface="Arial" charset="0"/>
              </a:rPr>
              <a:t>Modelli</a:t>
            </a:r>
            <a:r>
              <a:rPr lang="en-GB" altLang="it-IT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altLang="it-IT" sz="2400" dirty="0" err="1" smtClean="0">
                <a:latin typeface="Arial" charset="0"/>
                <a:ea typeface="Arial" charset="0"/>
                <a:cs typeface="Arial" charset="0"/>
              </a:rPr>
              <a:t>produttivi</a:t>
            </a:r>
            <a:r>
              <a:rPr lang="en-GB" altLang="it-IT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altLang="it-IT" sz="2400" dirty="0" err="1" smtClean="0">
                <a:latin typeface="Arial" charset="0"/>
                <a:ea typeface="Arial" charset="0"/>
                <a:cs typeface="Arial" charset="0"/>
              </a:rPr>
              <a:t>agricoli</a:t>
            </a:r>
            <a:r>
              <a:rPr lang="en-GB" altLang="it-IT" sz="2400" dirty="0" smtClean="0">
                <a:latin typeface="Arial" charset="0"/>
                <a:ea typeface="Arial" charset="0"/>
                <a:cs typeface="Arial" charset="0"/>
              </a:rPr>
              <a:t> e </a:t>
            </a:r>
            <a:r>
              <a:rPr lang="en-GB" altLang="it-IT" sz="2400" dirty="0" err="1" smtClean="0">
                <a:latin typeface="Arial" charset="0"/>
                <a:ea typeface="Arial" charset="0"/>
                <a:cs typeface="Arial" charset="0"/>
              </a:rPr>
              <a:t>stili</a:t>
            </a:r>
            <a:r>
              <a:rPr lang="en-GB" altLang="it-IT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altLang="it-IT" sz="2400" dirty="0" err="1" smtClean="0">
                <a:latin typeface="Arial" charset="0"/>
                <a:ea typeface="Arial" charset="0"/>
                <a:cs typeface="Arial" charset="0"/>
              </a:rPr>
              <a:t>alimentari</a:t>
            </a:r>
            <a:r>
              <a:rPr lang="en-GB" altLang="it-IT" sz="2400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GB" altLang="it-IT" sz="2400" dirty="0" err="1" smtClean="0">
                <a:latin typeface="Arial" charset="0"/>
                <a:ea typeface="Arial" charset="0"/>
                <a:cs typeface="Arial" charset="0"/>
              </a:rPr>
              <a:t>contributo</a:t>
            </a:r>
            <a:r>
              <a:rPr lang="en-GB" altLang="it-IT" sz="2400" dirty="0" smtClean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GB" altLang="it-IT" sz="2400" dirty="0" err="1">
                <a:latin typeface="Arial" charset="0"/>
                <a:ea typeface="Arial" charset="0"/>
                <a:cs typeface="Arial" charset="0"/>
              </a:rPr>
              <a:t>alla</a:t>
            </a:r>
            <a:r>
              <a:rPr lang="en-GB" altLang="it-IT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altLang="it-IT" sz="2400" dirty="0" err="1">
                <a:latin typeface="Arial" charset="0"/>
                <a:ea typeface="Arial" charset="0"/>
                <a:cs typeface="Arial" charset="0"/>
              </a:rPr>
              <a:t>riduzione</a:t>
            </a:r>
            <a:r>
              <a:rPr lang="en-GB" altLang="it-IT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altLang="it-IT" sz="2400" dirty="0" err="1">
                <a:latin typeface="Arial" charset="0"/>
                <a:ea typeface="Arial" charset="0"/>
                <a:cs typeface="Arial" charset="0"/>
              </a:rPr>
              <a:t>dei</a:t>
            </a:r>
            <a:r>
              <a:rPr lang="en-GB" altLang="it-IT" sz="2400" dirty="0">
                <a:latin typeface="Arial" charset="0"/>
                <a:ea typeface="Arial" charset="0"/>
                <a:cs typeface="Arial" charset="0"/>
              </a:rPr>
              <a:t> gas </a:t>
            </a:r>
            <a:r>
              <a:rPr lang="en-GB" altLang="it-IT" sz="2400" dirty="0" err="1">
                <a:latin typeface="Arial" charset="0"/>
                <a:ea typeface="Arial" charset="0"/>
                <a:cs typeface="Arial" charset="0"/>
              </a:rPr>
              <a:t>serra</a:t>
            </a:r>
            <a:endParaRPr lang="it-IT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964" name="Rettangolo 2"/>
          <p:cNvSpPr>
            <a:spLocks noChangeArrowheads="1"/>
          </p:cNvSpPr>
          <p:nvPr/>
        </p:nvSpPr>
        <p:spPr bwMode="auto">
          <a:xfrm>
            <a:off x="8616950" y="6540501"/>
            <a:ext cx="1773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350"/>
              </a:spcBef>
              <a:buClr>
                <a:srgbClr val="C00000"/>
              </a:buClr>
              <a:buNone/>
            </a:pPr>
            <a:r>
              <a:rPr lang="en-GB" altLang="it-IT" sz="1400">
                <a:ea typeface="Arial" charset="0"/>
                <a:cs typeface="Arial" charset="0"/>
              </a:rPr>
              <a:t>Fonte: Vizioli (2017)‏</a:t>
            </a:r>
          </a:p>
        </p:txBody>
      </p:sp>
    </p:spTree>
    <p:extLst>
      <p:ext uri="{BB962C8B-B14F-4D97-AF65-F5344CB8AC3E}">
        <p14:creationId xmlns:p14="http://schemas.microsoft.com/office/powerpoint/2010/main" val="1151809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" y="-350726"/>
            <a:ext cx="4306268" cy="609391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266" y="-33424"/>
            <a:ext cx="7753604" cy="283182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105314" y="2977158"/>
            <a:ext cx="804110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400" b="1" dirty="0" smtClean="0">
                <a:latin typeface="Arial" charset="0"/>
                <a:ea typeface="Arial" charset="0"/>
                <a:cs typeface="Arial" charset="0"/>
              </a:rPr>
              <a:t>Alimenti biologici vs </a:t>
            </a:r>
            <a:r>
              <a:rPr lang="it-IT" sz="1400" b="1" dirty="0" smtClean="0">
                <a:latin typeface="Arial" charset="0"/>
                <a:ea typeface="Arial" charset="0"/>
                <a:cs typeface="Arial" charset="0"/>
              </a:rPr>
              <a:t>convenzionali</a:t>
            </a:r>
            <a:endParaRPr lang="it-IT" sz="1400" b="1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it-IT" sz="1400" i="1" dirty="0" smtClean="0">
                <a:latin typeface="Arial" charset="0"/>
                <a:ea typeface="Arial" charset="0"/>
                <a:cs typeface="Arial" charset="0"/>
              </a:rPr>
              <a:t>Prodotti vegetali: </a:t>
            </a:r>
            <a:r>
              <a:rPr lang="it-IT" sz="1400" dirty="0" smtClean="0">
                <a:latin typeface="Arial" charset="0"/>
                <a:ea typeface="Arial" charset="0"/>
                <a:cs typeface="Arial" charset="0"/>
              </a:rPr>
              <a:t>maggiore contenuto </a:t>
            </a:r>
            <a:r>
              <a:rPr lang="it-IT" sz="1400" dirty="0" smtClean="0">
                <a:latin typeface="Arial" charset="0"/>
                <a:ea typeface="Arial" charset="0"/>
                <a:cs typeface="Arial" charset="0"/>
              </a:rPr>
              <a:t>di </a:t>
            </a:r>
            <a:r>
              <a:rPr lang="it-IT" sz="1400" dirty="0" err="1" smtClean="0">
                <a:latin typeface="Arial" charset="0"/>
                <a:ea typeface="Arial" charset="0"/>
                <a:cs typeface="Arial" charset="0"/>
              </a:rPr>
              <a:t>vit</a:t>
            </a:r>
            <a:r>
              <a:rPr lang="it-IT" sz="14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it-IT" sz="1400" dirty="0" smtClean="0">
                <a:latin typeface="Arial" charset="0"/>
                <a:ea typeface="Arial" charset="0"/>
                <a:cs typeface="Arial" charset="0"/>
              </a:rPr>
              <a:t>C, polifenoli e antiossidanti e minori 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contenuti di  azoto, metalli pesanti (cadmio e uranio) e pesticidi (ovviamente)</a:t>
            </a:r>
          </a:p>
          <a:p>
            <a:pPr>
              <a:defRPr/>
            </a:pPr>
            <a:r>
              <a:rPr lang="it-IT" sz="1400" i="1" dirty="0" smtClean="0">
                <a:latin typeface="Arial" charset="0"/>
                <a:ea typeface="Arial" charset="0"/>
                <a:cs typeface="Arial" charset="0"/>
              </a:rPr>
              <a:t>Prodotti animali: </a:t>
            </a:r>
            <a:r>
              <a:rPr lang="it-IT" sz="1400" dirty="0" smtClean="0">
                <a:latin typeface="Arial" charset="0"/>
                <a:ea typeface="Arial" charset="0"/>
                <a:cs typeface="Arial" charset="0"/>
              </a:rPr>
              <a:t>maggiore 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concentrazione di acidi grassi omega 3 in latte e carni </a:t>
            </a:r>
            <a:r>
              <a:rPr lang="it-IT" sz="1400" dirty="0" smtClean="0">
                <a:latin typeface="Arial" charset="0"/>
                <a:ea typeface="Arial" charset="0"/>
                <a:cs typeface="Arial" charset="0"/>
              </a:rPr>
              <a:t>e riduzione 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del rischio di antibiotico </a:t>
            </a:r>
            <a:r>
              <a:rPr lang="it-IT" sz="1400" dirty="0" smtClean="0">
                <a:latin typeface="Arial" charset="0"/>
                <a:ea typeface="Arial" charset="0"/>
                <a:cs typeface="Arial" charset="0"/>
              </a:rPr>
              <a:t>resistenza</a:t>
            </a:r>
            <a:endParaRPr lang="it-IT" sz="1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008329" y="4497040"/>
            <a:ext cx="81836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it-IT" sz="1400" i="1" dirty="0" smtClean="0">
                <a:latin typeface="Arial" charset="0"/>
                <a:ea typeface="Arial" charset="0"/>
                <a:cs typeface="Arial" charset="0"/>
              </a:rPr>
              <a:t>nput 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di sintesi chimica usati in agricoltura comprendono </a:t>
            </a:r>
            <a:r>
              <a:rPr lang="it-IT" sz="1400" dirty="0" smtClean="0">
                <a:latin typeface="Arial" charset="0"/>
                <a:ea typeface="Arial" charset="0"/>
                <a:cs typeface="Arial" charset="0"/>
              </a:rPr>
              <a:t>molte 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sostanze </a:t>
            </a:r>
            <a:r>
              <a:rPr lang="it-IT" sz="1400" dirty="0" smtClean="0">
                <a:latin typeface="Arial" charset="0"/>
                <a:ea typeface="Arial" charset="0"/>
                <a:cs typeface="Arial" charset="0"/>
              </a:rPr>
              <a:t>bioattive:</a:t>
            </a:r>
            <a:endParaRPr lang="it-IT" sz="14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Tx/>
              <a:buChar char="-"/>
            </a:pP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it-IT" sz="1400" dirty="0" smtClean="0">
                <a:latin typeface="Arial" charset="0"/>
                <a:ea typeface="Arial" charset="0"/>
                <a:cs typeface="Arial" charset="0"/>
              </a:rPr>
              <a:t>zione 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neurotossica, </a:t>
            </a:r>
          </a:p>
          <a:p>
            <a:pPr marL="285750" indent="-285750">
              <a:buFontTx/>
              <a:buChar char="-"/>
            </a:pP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interferiscono con i segnali endocrini, </a:t>
            </a:r>
          </a:p>
          <a:p>
            <a:pPr marL="285750" indent="-285750">
              <a:buFontTx/>
              <a:buChar char="-"/>
            </a:pP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sono cancerogene </a:t>
            </a:r>
          </a:p>
          <a:p>
            <a:pPr marL="285750" indent="-285750">
              <a:buFontTx/>
              <a:buChar char="-"/>
            </a:pP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tossiche per la popolazione. </a:t>
            </a:r>
          </a:p>
          <a:p>
            <a:r>
              <a:rPr lang="it-IT" sz="1400" dirty="0">
                <a:latin typeface="Arial" charset="0"/>
                <a:ea typeface="Arial" charset="0"/>
                <a:cs typeface="Arial" charset="0"/>
              </a:rPr>
              <a:t>Soggetti a maggiore rischio: </a:t>
            </a:r>
            <a:r>
              <a:rPr lang="it-IT" sz="1400" dirty="0" smtClean="0">
                <a:latin typeface="Arial" charset="0"/>
                <a:ea typeface="Arial" charset="0"/>
                <a:cs typeface="Arial" charset="0"/>
              </a:rPr>
              <a:t>donne 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in stato di gravidanza </a:t>
            </a:r>
            <a:r>
              <a:rPr lang="it-IT" sz="1400" dirty="0" smtClean="0">
                <a:latin typeface="Arial" charset="0"/>
                <a:ea typeface="Arial" charset="0"/>
                <a:cs typeface="Arial" charset="0"/>
              </a:rPr>
              <a:t>per gravi ripercussioni 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per la crescita del bambino, </a:t>
            </a:r>
            <a:r>
              <a:rPr lang="it-IT" sz="1400" dirty="0" smtClean="0">
                <a:latin typeface="Arial" charset="0"/>
                <a:ea typeface="Arial" charset="0"/>
                <a:cs typeface="Arial" charset="0"/>
              </a:rPr>
              <a:t>provocando, ad 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esempio, </a:t>
            </a:r>
            <a:r>
              <a:rPr lang="it-IT" sz="1400" i="1" dirty="0">
                <a:latin typeface="Arial" charset="0"/>
                <a:ea typeface="Arial" charset="0"/>
                <a:cs typeface="Arial" charset="0"/>
              </a:rPr>
              <a:t>deficit 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cognitivi e ritardi nello sviluppo neurologico e </a:t>
            </a:r>
            <a:r>
              <a:rPr lang="it-IT" sz="1400" dirty="0" smtClean="0">
                <a:latin typeface="Arial" charset="0"/>
                <a:ea typeface="Arial" charset="0"/>
                <a:cs typeface="Arial" charset="0"/>
              </a:rPr>
              <a:t>sessuale</a:t>
            </a:r>
          </a:p>
          <a:p>
            <a:r>
              <a:rPr lang="it-IT" sz="1400" dirty="0">
                <a:latin typeface="Arial" charset="0"/>
                <a:ea typeface="Arial" charset="0"/>
                <a:cs typeface="Arial" charset="0"/>
              </a:rPr>
              <a:t>Per gli operatori agricoli: </a:t>
            </a:r>
            <a:r>
              <a:rPr lang="it-IT" sz="1400" dirty="0" smtClean="0">
                <a:latin typeface="Arial" charset="0"/>
                <a:ea typeface="Arial" charset="0"/>
                <a:cs typeface="Arial" charset="0"/>
              </a:rPr>
              <a:t>maggiore 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rischio di insorgenza del Parkinson, del diabete di tipo 2 e di alcune tipologie di cancro </a:t>
            </a:r>
            <a:r>
              <a:rPr lang="it-IT" sz="1400" i="1" dirty="0">
                <a:latin typeface="Arial" charset="0"/>
                <a:ea typeface="Arial" charset="0"/>
                <a:cs typeface="Arial" charset="0"/>
              </a:rPr>
              <a:t>(Non-</a:t>
            </a:r>
            <a:r>
              <a:rPr lang="it-IT" sz="1400" i="1" dirty="0" err="1">
                <a:latin typeface="Arial" charset="0"/>
                <a:ea typeface="Arial" charset="0"/>
                <a:cs typeface="Arial" charset="0"/>
              </a:rPr>
              <a:t>hodgking</a:t>
            </a:r>
            <a:r>
              <a:rPr lang="it-IT" sz="14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400" i="1" dirty="0" err="1">
                <a:latin typeface="Arial" charset="0"/>
                <a:ea typeface="Arial" charset="0"/>
                <a:cs typeface="Arial" charset="0"/>
              </a:rPr>
              <a:t>lynphoma</a:t>
            </a:r>
            <a:r>
              <a:rPr lang="it-IT" sz="1400" i="1" dirty="0" smtClean="0">
                <a:latin typeface="Arial" charset="0"/>
                <a:ea typeface="Arial" charset="0"/>
                <a:cs typeface="Arial" charset="0"/>
              </a:rPr>
              <a:t>).</a:t>
            </a:r>
            <a:endParaRPr lang="it-IT" sz="1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50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458" y="476672"/>
            <a:ext cx="9136063" cy="565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847528" y="46738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E</a:t>
            </a:r>
            <a:r>
              <a:rPr lang="it-IT" sz="2000" b="1" dirty="0" smtClean="0"/>
              <a:t>voluzione </a:t>
            </a:r>
            <a:r>
              <a:rPr lang="it-IT" sz="2000" b="1" dirty="0"/>
              <a:t>della SAU e degli operatori </a:t>
            </a:r>
            <a:r>
              <a:rPr lang="it-IT" sz="2000" b="1" dirty="0" smtClean="0"/>
              <a:t>biologici in Italia </a:t>
            </a:r>
            <a:r>
              <a:rPr lang="it-IT" sz="2000" b="1" dirty="0"/>
              <a:t>(1990-2016)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703512" y="5949280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Fonte: SINAB (annate varie)</a:t>
            </a:r>
          </a:p>
        </p:txBody>
      </p:sp>
    </p:spTree>
    <p:extLst>
      <p:ext uri="{BB962C8B-B14F-4D97-AF65-F5344CB8AC3E}">
        <p14:creationId xmlns:p14="http://schemas.microsoft.com/office/powerpoint/2010/main" val="1689573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764705"/>
            <a:ext cx="7380000" cy="509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279576" y="116633"/>
            <a:ext cx="73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Valore dei consumi di alimenti e bevande biologici confezionati acquistati presso la GDO in Italia (</a:t>
            </a:r>
            <a:r>
              <a:rPr lang="it-IT" b="1" dirty="0">
                <a:latin typeface="Symbol" panose="05050102010706020507" pitchFamily="18" charset="2"/>
              </a:rPr>
              <a:t>D</a:t>
            </a:r>
            <a:r>
              <a:rPr lang="it-IT" b="1" dirty="0"/>
              <a:t>%)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207568" y="5877272"/>
            <a:ext cx="745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it-IT" i="1" dirty="0"/>
              <a:t>Fonte: </a:t>
            </a:r>
            <a:r>
              <a:rPr lang="it-IT" i="1" dirty="0" err="1"/>
              <a:t>Ismea</a:t>
            </a:r>
            <a:r>
              <a:rPr lang="it-IT" i="1" dirty="0"/>
              <a:t>, Panel Famiglie </a:t>
            </a:r>
            <a:r>
              <a:rPr lang="it-IT" i="1" dirty="0" err="1"/>
              <a:t>Ismea</a:t>
            </a:r>
            <a:r>
              <a:rPr lang="it-IT" i="1" dirty="0"/>
              <a:t>-Nielsen, Panel Famiglie </a:t>
            </a:r>
            <a:r>
              <a:rPr lang="it-IT" i="1" dirty="0" err="1"/>
              <a:t>Ismea</a:t>
            </a:r>
            <a:r>
              <a:rPr lang="it-IT" i="1" dirty="0"/>
              <a:t> GFK-</a:t>
            </a:r>
            <a:r>
              <a:rPr lang="it-IT" i="1" dirty="0" err="1"/>
              <a:t>Eurisko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485281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/>
          <p:cNvSpPr/>
          <p:nvPr/>
        </p:nvSpPr>
        <p:spPr>
          <a:xfrm>
            <a:off x="1690707" y="2270895"/>
            <a:ext cx="2652529" cy="258769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3829459" y="4198814"/>
            <a:ext cx="2255355" cy="22398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5486578" y="1059489"/>
            <a:ext cx="4981331" cy="3751080"/>
          </a:xfrm>
          <a:prstGeom prst="ellipse">
            <a:avLst/>
          </a:prstGeom>
          <a:noFill/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883022" y="2643665"/>
            <a:ext cx="2189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Il Piano d’azione</a:t>
            </a:r>
          </a:p>
          <a:p>
            <a:pPr algn="ctr"/>
            <a:r>
              <a:rPr lang="it-IT" sz="2800" dirty="0"/>
              <a:t>35 </a:t>
            </a:r>
            <a:r>
              <a:rPr lang="it-IT" sz="2800" dirty="0" err="1"/>
              <a:t>Meuro</a:t>
            </a:r>
            <a:endParaRPr lang="it-IT" sz="2800" dirty="0"/>
          </a:p>
          <a:p>
            <a:pPr algn="ctr"/>
            <a:r>
              <a:rPr lang="it-IT" sz="2800" dirty="0"/>
              <a:t>2005-2009</a:t>
            </a:r>
            <a:r>
              <a:rPr lang="it-IT" sz="2800" b="1" dirty="0"/>
              <a:t>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206419" y="1412776"/>
            <a:ext cx="35845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PSR regionali</a:t>
            </a:r>
          </a:p>
          <a:p>
            <a:pPr algn="ctr"/>
            <a:r>
              <a:rPr lang="it-IT" sz="3200" dirty="0"/>
              <a:t>1.886 </a:t>
            </a:r>
            <a:r>
              <a:rPr lang="it-IT" sz="3200" dirty="0" err="1"/>
              <a:t>Meuro</a:t>
            </a:r>
            <a:endParaRPr lang="it-IT" sz="3200" dirty="0"/>
          </a:p>
          <a:p>
            <a:pPr algn="ctr"/>
            <a:r>
              <a:rPr lang="it-IT" sz="3200" dirty="0"/>
              <a:t>2007-2015</a:t>
            </a:r>
          </a:p>
          <a:p>
            <a:pPr algn="ctr"/>
            <a:r>
              <a:rPr lang="it-IT" sz="3200" dirty="0" err="1"/>
              <a:t>Mis</a:t>
            </a:r>
            <a:r>
              <a:rPr lang="it-IT" sz="3200" dirty="0"/>
              <a:t>. 214 Az. AB</a:t>
            </a:r>
          </a:p>
          <a:p>
            <a:pPr algn="ctr"/>
            <a:r>
              <a:rPr lang="it-IT" sz="3200" dirty="0"/>
              <a:t>(10,9% risorse PSR</a:t>
            </a:r>
          </a:p>
          <a:p>
            <a:pPr algn="ctr"/>
            <a:r>
              <a:rPr lang="it-IT" sz="3200" dirty="0"/>
              <a:t>47% misura 214)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672438" y="4779150"/>
            <a:ext cx="2601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Politica </a:t>
            </a:r>
          </a:p>
          <a:p>
            <a:pPr algn="ctr"/>
            <a:r>
              <a:rPr lang="it-IT" sz="2800" b="1" dirty="0"/>
              <a:t>per la ricerca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113188" y="647690"/>
            <a:ext cx="79432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b="1" dirty="0"/>
              <a:t>Le risorse per l’agricoltura biologica: un quadro d’insieme</a:t>
            </a:r>
            <a:endParaRPr lang="it-IT" sz="2500" dirty="0"/>
          </a:p>
        </p:txBody>
      </p:sp>
      <p:sp>
        <p:nvSpPr>
          <p:cNvPr id="13" name="Ovale 12"/>
          <p:cNvSpPr/>
          <p:nvPr/>
        </p:nvSpPr>
        <p:spPr>
          <a:xfrm>
            <a:off x="3296445" y="1059490"/>
            <a:ext cx="2189285" cy="2060755"/>
          </a:xfrm>
          <a:prstGeom prst="ellipse">
            <a:avLst/>
          </a:prstGeom>
          <a:noFill/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4" name="CasellaDiTesto 13"/>
          <p:cNvSpPr txBox="1"/>
          <p:nvPr/>
        </p:nvSpPr>
        <p:spPr>
          <a:xfrm>
            <a:off x="3133638" y="1578398"/>
            <a:ext cx="25135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Politiche regionali</a:t>
            </a:r>
          </a:p>
          <a:p>
            <a:pPr algn="ctr"/>
            <a:r>
              <a:rPr lang="it-IT" sz="2800" dirty="0"/>
              <a:t>…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8432064" y="6387085"/>
            <a:ext cx="3759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3538" algn="l"/>
                <a:tab pos="812800" algn="l"/>
              </a:tabLst>
            </a:pPr>
            <a:r>
              <a:rPr lang="it-IT" dirty="0"/>
              <a:t>Fonte: </a:t>
            </a:r>
            <a:r>
              <a:rPr lang="it-IT" dirty="0" smtClean="0"/>
              <a:t>CREA, </a:t>
            </a:r>
            <a:r>
              <a:rPr lang="it-IT" dirty="0" err="1" smtClean="0"/>
              <a:t>Mipaaf</a:t>
            </a:r>
            <a:r>
              <a:rPr lang="it-IT" dirty="0"/>
              <a:t>, RRN, </a:t>
            </a:r>
            <a:r>
              <a:rPr lang="it-IT" dirty="0" smtClean="0"/>
              <a:t>Regioni</a:t>
            </a:r>
            <a:endParaRPr lang="it-IT" dirty="0"/>
          </a:p>
        </p:txBody>
      </p:sp>
      <p:cxnSp>
        <p:nvCxnSpPr>
          <p:cNvPr id="16" name="Connettore 2 15"/>
          <p:cNvCxnSpPr>
            <a:stCxn id="14" idx="2"/>
            <a:endCxn id="11" idx="0"/>
          </p:cNvCxnSpPr>
          <p:nvPr/>
        </p:nvCxnSpPr>
        <p:spPr>
          <a:xfrm>
            <a:off x="4390401" y="2963393"/>
            <a:ext cx="583028" cy="181575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3996177" y="4198812"/>
            <a:ext cx="628759" cy="705308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e 17"/>
          <p:cNvSpPr/>
          <p:nvPr/>
        </p:nvSpPr>
        <p:spPr>
          <a:xfrm>
            <a:off x="1691918" y="5019930"/>
            <a:ext cx="1888432" cy="176688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375312" y="5505983"/>
            <a:ext cx="2513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/>
              <a:t>Miur</a:t>
            </a:r>
            <a:endParaRPr lang="it-IT" sz="2800" b="1" dirty="0"/>
          </a:p>
          <a:p>
            <a:pPr algn="ctr"/>
            <a:r>
              <a:rPr lang="it-IT" sz="2800" dirty="0"/>
              <a:t>…</a:t>
            </a:r>
          </a:p>
        </p:txBody>
      </p:sp>
      <p:cxnSp>
        <p:nvCxnSpPr>
          <p:cNvPr id="20" name="Connettore 2 19"/>
          <p:cNvCxnSpPr/>
          <p:nvPr/>
        </p:nvCxnSpPr>
        <p:spPr>
          <a:xfrm flipV="1">
            <a:off x="3276095" y="5740010"/>
            <a:ext cx="933424" cy="16005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6096001" y="5140350"/>
            <a:ext cx="23360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/>
              <a:t>Mipaaf</a:t>
            </a:r>
            <a:r>
              <a:rPr lang="it-IT" sz="2800" b="1" dirty="0"/>
              <a:t> </a:t>
            </a:r>
          </a:p>
          <a:p>
            <a:pPr algn="ctr"/>
            <a:r>
              <a:rPr lang="it-IT" sz="2800" dirty="0"/>
              <a:t>33,5 </a:t>
            </a:r>
            <a:r>
              <a:rPr lang="it-IT" sz="2800" dirty="0" err="1"/>
              <a:t>Meuro</a:t>
            </a:r>
            <a:endParaRPr lang="it-IT" sz="2800" dirty="0"/>
          </a:p>
          <a:p>
            <a:pPr algn="ctr"/>
            <a:r>
              <a:rPr lang="it-IT" sz="2800" dirty="0"/>
              <a:t>2002-2016</a:t>
            </a:r>
          </a:p>
        </p:txBody>
      </p:sp>
      <p:sp>
        <p:nvSpPr>
          <p:cNvPr id="3" name="Ovale 2"/>
          <p:cNvSpPr/>
          <p:nvPr/>
        </p:nvSpPr>
        <p:spPr>
          <a:xfrm>
            <a:off x="6240016" y="4904120"/>
            <a:ext cx="2016224" cy="1882696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" name="Connettore 2 20"/>
          <p:cNvCxnSpPr/>
          <p:nvPr/>
        </p:nvCxnSpPr>
        <p:spPr>
          <a:xfrm flipH="1" flipV="1">
            <a:off x="5486577" y="4810570"/>
            <a:ext cx="1113480" cy="445633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78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745038" y="2039939"/>
            <a:ext cx="2614612" cy="218757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 altLang="it-IT"/>
          </a:p>
        </p:txBody>
      </p:sp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4886325" y="3248025"/>
            <a:ext cx="2344738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it-IT"/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6059489" y="2574925"/>
            <a:ext cx="1587" cy="144303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it-IT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797426" y="2214563"/>
            <a:ext cx="12223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it-IT" sz="1200" b="1" dirty="0"/>
              <a:t>Imprese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it-IT" altLang="it-IT" sz="1200" dirty="0"/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it-IT" sz="1200" i="1" dirty="0"/>
              <a:t>Attività fisiche e tecnologiche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019801" y="2209800"/>
            <a:ext cx="1355726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it-IT" sz="1200" b="1" dirty="0"/>
              <a:t>Struttura organizzativa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it-IT" altLang="it-IT" sz="1200" dirty="0"/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it-IT" sz="1200" i="1" dirty="0"/>
              <a:t>Mercato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797426" y="3295651"/>
            <a:ext cx="117157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SzPct val="100000"/>
              <a:defRPr/>
            </a:pPr>
            <a:r>
              <a:rPr lang="it-IT" altLang="it-IT" sz="1200" i="1"/>
              <a:t>Attività manageriali e di gestione delle vendite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148388" y="3295651"/>
            <a:ext cx="1173162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SzPct val="100000"/>
              <a:defRPr/>
            </a:pPr>
            <a:r>
              <a:rPr lang="it-IT" altLang="it-IT" sz="1200" i="1"/>
              <a:t>Accordi</a:t>
            </a:r>
          </a:p>
          <a:p>
            <a:pPr algn="ctr">
              <a:buSzPct val="100000"/>
              <a:defRPr/>
            </a:pPr>
            <a:r>
              <a:rPr lang="it-IT" altLang="it-IT" sz="1200" i="1"/>
              <a:t>tra imprese</a:t>
            </a:r>
          </a:p>
        </p:txBody>
      </p:sp>
      <p:grpSp>
        <p:nvGrpSpPr>
          <p:cNvPr id="18440" name="Group 8"/>
          <p:cNvGrpSpPr>
            <a:grpSpLocks/>
          </p:cNvGrpSpPr>
          <p:nvPr/>
        </p:nvGrpSpPr>
        <p:grpSpPr bwMode="auto">
          <a:xfrm>
            <a:off x="5537200" y="4268788"/>
            <a:ext cx="1073150" cy="393700"/>
            <a:chOff x="2528" y="2689"/>
            <a:chExt cx="676" cy="248"/>
          </a:xfrm>
        </p:grpSpPr>
        <p:sp>
          <p:nvSpPr>
            <p:cNvPr id="5129" name="Line 9"/>
            <p:cNvSpPr>
              <a:spLocks noChangeShapeType="1"/>
            </p:cNvSpPr>
            <p:nvPr/>
          </p:nvSpPr>
          <p:spPr bwMode="auto">
            <a:xfrm>
              <a:off x="2528" y="2689"/>
              <a:ext cx="0" cy="24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it-IT"/>
            </a:p>
          </p:txBody>
        </p:sp>
        <p:sp>
          <p:nvSpPr>
            <p:cNvPr id="5130" name="Line 10"/>
            <p:cNvSpPr>
              <a:spLocks noChangeShapeType="1"/>
            </p:cNvSpPr>
            <p:nvPr/>
          </p:nvSpPr>
          <p:spPr bwMode="auto">
            <a:xfrm>
              <a:off x="2866" y="2689"/>
              <a:ext cx="0" cy="24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it-IT"/>
            </a:p>
          </p:txBody>
        </p:sp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>
              <a:off x="3205" y="2689"/>
              <a:ext cx="0" cy="24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it-IT"/>
            </a:p>
          </p:txBody>
        </p:sp>
      </p:grp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4184076" y="4737101"/>
            <a:ext cx="3775365" cy="211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SzPct val="100000"/>
              <a:defRPr/>
            </a:pPr>
            <a:r>
              <a:rPr lang="it-IT" altLang="it-IT" sz="1800" b="1" smtClean="0"/>
              <a:t>CONSUMATORI/CITTADINI</a:t>
            </a:r>
            <a:endParaRPr lang="it-IT" altLang="it-IT" sz="1800" b="1" dirty="0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2514600" y="2362201"/>
            <a:ext cx="1854200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</a:pPr>
            <a:r>
              <a:rPr lang="it-IT" altLang="it-IT" sz="1400" i="1" dirty="0"/>
              <a:t>Trasporti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</a:pPr>
            <a:r>
              <a:rPr lang="it-IT" altLang="it-IT" sz="1400" i="1" dirty="0"/>
              <a:t>Comunicazioni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</a:pPr>
            <a:r>
              <a:rPr lang="it-IT" altLang="it-IT" sz="1400" i="1" dirty="0" smtClean="0"/>
              <a:t>Innovazione</a:t>
            </a:r>
            <a:endParaRPr lang="it-IT" altLang="it-IT" sz="1400" i="1" dirty="0"/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sz="1400" i="1" dirty="0"/>
              <a:t>Regolamentazione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sz="1400" i="1" dirty="0" smtClean="0"/>
              <a:t>Politiche</a:t>
            </a:r>
            <a:endParaRPr lang="it-IT" altLang="it-IT" sz="1400" i="1" dirty="0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7848601" y="2438401"/>
            <a:ext cx="1643063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900" i="1" dirty="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1400" i="1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400" i="1" dirty="0" smtClean="0"/>
              <a:t>Consuetudini</a:t>
            </a:r>
            <a:endParaRPr lang="it-IT" altLang="it-IT" sz="1400" i="1" dirty="0"/>
          </a:p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1400" i="1" dirty="0"/>
          </a:p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1400" i="1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400" i="1" dirty="0" smtClean="0"/>
              <a:t>Valori</a:t>
            </a:r>
            <a:endParaRPr lang="it-IT" altLang="it-IT" sz="1400" i="1" dirty="0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7500938" y="2665414"/>
            <a:ext cx="271462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it-IT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7500938" y="3295650"/>
            <a:ext cx="271462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it-IT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7500938" y="4017964"/>
            <a:ext cx="271462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it-IT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4346576" y="2665414"/>
            <a:ext cx="269875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it-IT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4346576" y="3295650"/>
            <a:ext cx="26987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it-IT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>
            <a:off x="4346576" y="4017964"/>
            <a:ext cx="269875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it-IT"/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4800601" y="838200"/>
            <a:ext cx="25241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buSzPct val="100000"/>
              <a:defRPr/>
            </a:pPr>
            <a:r>
              <a:rPr lang="it-IT" altLang="it-IT" sz="1800" b="1"/>
              <a:t>AZIENDE AGRICOLE</a:t>
            </a:r>
          </a:p>
        </p:txBody>
      </p:sp>
      <p:grpSp>
        <p:nvGrpSpPr>
          <p:cNvPr id="18451" name="Group 22"/>
          <p:cNvGrpSpPr>
            <a:grpSpLocks/>
          </p:cNvGrpSpPr>
          <p:nvPr/>
        </p:nvGrpSpPr>
        <p:grpSpPr bwMode="auto">
          <a:xfrm>
            <a:off x="5537200" y="1503364"/>
            <a:ext cx="1073150" cy="434975"/>
            <a:chOff x="2528" y="947"/>
            <a:chExt cx="676" cy="274"/>
          </a:xfrm>
        </p:grpSpPr>
        <p:sp>
          <p:nvSpPr>
            <p:cNvPr id="5143" name="Line 23"/>
            <p:cNvSpPr>
              <a:spLocks noChangeShapeType="1"/>
            </p:cNvSpPr>
            <p:nvPr/>
          </p:nvSpPr>
          <p:spPr bwMode="auto">
            <a:xfrm>
              <a:off x="2528" y="947"/>
              <a:ext cx="0" cy="274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it-IT"/>
            </a:p>
          </p:txBody>
        </p:sp>
        <p:sp>
          <p:nvSpPr>
            <p:cNvPr id="5144" name="Line 24"/>
            <p:cNvSpPr>
              <a:spLocks noChangeShapeType="1"/>
            </p:cNvSpPr>
            <p:nvPr/>
          </p:nvSpPr>
          <p:spPr bwMode="auto">
            <a:xfrm>
              <a:off x="2866" y="947"/>
              <a:ext cx="0" cy="274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it-IT"/>
            </a:p>
          </p:txBody>
        </p:sp>
        <p:sp>
          <p:nvSpPr>
            <p:cNvPr id="5145" name="Line 25"/>
            <p:cNvSpPr>
              <a:spLocks noChangeShapeType="1"/>
            </p:cNvSpPr>
            <p:nvPr/>
          </p:nvSpPr>
          <p:spPr bwMode="auto">
            <a:xfrm>
              <a:off x="3205" y="947"/>
              <a:ext cx="0" cy="274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it-IT"/>
            </a:p>
          </p:txBody>
        </p:sp>
      </p:grp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1752600" y="5943600"/>
            <a:ext cx="457200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9pPr>
          </a:lstStyle>
          <a:p>
            <a:pPr>
              <a:spcBef>
                <a:spcPts val="875"/>
              </a:spcBef>
              <a:buSzPct val="100000"/>
              <a:defRPr/>
            </a:pPr>
            <a:r>
              <a:rPr lang="it-IT" altLang="it-IT" sz="1400" dirty="0">
                <a:ea typeface="Verdana" charset="0"/>
                <a:cs typeface="Verdana" charset="0"/>
              </a:rPr>
              <a:t>Fonte: </a:t>
            </a:r>
            <a:r>
              <a:rPr lang="it-IT" altLang="it-IT" sz="1400" dirty="0" smtClean="0">
                <a:ea typeface="Verdana" charset="0"/>
                <a:cs typeface="Verdana" charset="0"/>
              </a:rPr>
              <a:t>adattamento di </a:t>
            </a:r>
            <a:r>
              <a:rPr lang="it-IT" altLang="it-IT" sz="1400" dirty="0" err="1">
                <a:ea typeface="Verdana" charset="0"/>
                <a:cs typeface="Verdana" charset="0"/>
              </a:rPr>
              <a:t>Kohls</a:t>
            </a:r>
            <a:r>
              <a:rPr lang="it-IT" altLang="it-IT" sz="1400" dirty="0">
                <a:ea typeface="Verdana" charset="0"/>
                <a:cs typeface="Verdana" charset="0"/>
              </a:rPr>
              <a:t>, </a:t>
            </a:r>
            <a:r>
              <a:rPr lang="it-IT" altLang="it-IT" sz="1400" dirty="0" err="1">
                <a:ea typeface="Verdana" charset="0"/>
                <a:cs typeface="Verdana" charset="0"/>
              </a:rPr>
              <a:t>Uhl</a:t>
            </a:r>
            <a:r>
              <a:rPr lang="it-IT" altLang="it-IT" sz="1400" dirty="0">
                <a:ea typeface="Verdana" charset="0"/>
                <a:cs typeface="Verdana" charset="0"/>
              </a:rPr>
              <a:t>, 1985</a:t>
            </a:r>
            <a:r>
              <a:rPr lang="it-IT" altLang="it-IT" sz="1400" dirty="0"/>
              <a:t> 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3353787" y="103189"/>
            <a:ext cx="5478079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it-IT" altLang="it-IT" sz="3200" dirty="0" smtClean="0"/>
              <a:t>Il </a:t>
            </a:r>
            <a:r>
              <a:rPr lang="it-IT" altLang="it-IT" sz="3200" smtClean="0"/>
              <a:t>sistema agroalimentare</a:t>
            </a:r>
            <a:endParaRPr lang="it-IT" altLang="it-IT" sz="3200" dirty="0"/>
          </a:p>
        </p:txBody>
      </p:sp>
      <p:sp>
        <p:nvSpPr>
          <p:cNvPr id="2" name="Ovale 1"/>
          <p:cNvSpPr/>
          <p:nvPr/>
        </p:nvSpPr>
        <p:spPr>
          <a:xfrm>
            <a:off x="5001491" y="826671"/>
            <a:ext cx="2229572" cy="676693"/>
          </a:xfrm>
          <a:prstGeom prst="ellipse">
            <a:avLst/>
          </a:prstGeom>
          <a:noFill/>
          <a:ln w="444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04917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375" y="966336"/>
            <a:ext cx="8856984" cy="577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703512" y="645333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Fonte: PSR 2014-2020 adottati dalla CE, SINAB (2017), ISTAT (2015)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944900" y="30304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Risorse pubbliche programmate 2014-2020 </a:t>
            </a:r>
          </a:p>
        </p:txBody>
      </p:sp>
    </p:spTree>
    <p:extLst>
      <p:ext uri="{BB962C8B-B14F-4D97-AF65-F5344CB8AC3E}">
        <p14:creationId xmlns:p14="http://schemas.microsoft.com/office/powerpoint/2010/main" val="32415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a a mano libera 2"/>
          <p:cNvSpPr/>
          <p:nvPr/>
        </p:nvSpPr>
        <p:spPr>
          <a:xfrm>
            <a:off x="6599532" y="3428999"/>
            <a:ext cx="597380" cy="2345674"/>
          </a:xfrm>
          <a:custGeom>
            <a:avLst/>
            <a:gdLst>
              <a:gd name="connsiteX0" fmla="*/ 0 w 597380"/>
              <a:gd name="connsiteY0" fmla="*/ 0 h 2345674"/>
              <a:gd name="connsiteX1" fmla="*/ 298690 w 597380"/>
              <a:gd name="connsiteY1" fmla="*/ 0 h 2345674"/>
              <a:gd name="connsiteX2" fmla="*/ 298690 w 597380"/>
              <a:gd name="connsiteY2" fmla="*/ 2345674 h 2345674"/>
              <a:gd name="connsiteX3" fmla="*/ 597380 w 597380"/>
              <a:gd name="connsiteY3" fmla="*/ 2345674 h 234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380" h="2345674">
                <a:moveTo>
                  <a:pt x="0" y="0"/>
                </a:moveTo>
                <a:lnTo>
                  <a:pt x="298690" y="0"/>
                </a:lnTo>
                <a:lnTo>
                  <a:pt x="298690" y="2345674"/>
                </a:lnTo>
                <a:lnTo>
                  <a:pt x="597380" y="234567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0877" tIns="1112324" rIns="250876" bIns="1112323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1050"/>
          </a:p>
        </p:txBody>
      </p:sp>
      <p:sp>
        <p:nvSpPr>
          <p:cNvPr id="5" name="Figura a mano libera 4"/>
          <p:cNvSpPr/>
          <p:nvPr/>
        </p:nvSpPr>
        <p:spPr>
          <a:xfrm>
            <a:off x="6599532" y="3429000"/>
            <a:ext cx="597380" cy="1083011"/>
          </a:xfrm>
          <a:custGeom>
            <a:avLst/>
            <a:gdLst>
              <a:gd name="connsiteX0" fmla="*/ 0 w 597380"/>
              <a:gd name="connsiteY0" fmla="*/ 0 h 1083011"/>
              <a:gd name="connsiteX1" fmla="*/ 298690 w 597380"/>
              <a:gd name="connsiteY1" fmla="*/ 0 h 1083011"/>
              <a:gd name="connsiteX2" fmla="*/ 298690 w 597380"/>
              <a:gd name="connsiteY2" fmla="*/ 1083011 h 1083011"/>
              <a:gd name="connsiteX3" fmla="*/ 597380 w 597380"/>
              <a:gd name="connsiteY3" fmla="*/ 1083011 h 108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380" h="1083011">
                <a:moveTo>
                  <a:pt x="0" y="0"/>
                </a:moveTo>
                <a:lnTo>
                  <a:pt x="298690" y="0"/>
                </a:lnTo>
                <a:lnTo>
                  <a:pt x="298690" y="1083011"/>
                </a:lnTo>
                <a:lnTo>
                  <a:pt x="597380" y="108301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0469" tIns="510585" rIns="280469" bIns="510584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1050"/>
          </a:p>
        </p:txBody>
      </p:sp>
      <p:sp>
        <p:nvSpPr>
          <p:cNvPr id="6" name="Figura a mano libera 5"/>
          <p:cNvSpPr/>
          <p:nvPr/>
        </p:nvSpPr>
        <p:spPr>
          <a:xfrm>
            <a:off x="6599532" y="3124658"/>
            <a:ext cx="597380" cy="304340"/>
          </a:xfrm>
          <a:custGeom>
            <a:avLst/>
            <a:gdLst>
              <a:gd name="connsiteX0" fmla="*/ 0 w 597380"/>
              <a:gd name="connsiteY0" fmla="*/ 304340 h 304340"/>
              <a:gd name="connsiteX1" fmla="*/ 298690 w 597380"/>
              <a:gd name="connsiteY1" fmla="*/ 304340 h 304340"/>
              <a:gd name="connsiteX2" fmla="*/ 298690 w 597380"/>
              <a:gd name="connsiteY2" fmla="*/ 0 h 304340"/>
              <a:gd name="connsiteX3" fmla="*/ 597380 w 597380"/>
              <a:gd name="connsiteY3" fmla="*/ 0 h 30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380" h="304340">
                <a:moveTo>
                  <a:pt x="0" y="304340"/>
                </a:moveTo>
                <a:lnTo>
                  <a:pt x="298690" y="304340"/>
                </a:lnTo>
                <a:lnTo>
                  <a:pt x="298690" y="0"/>
                </a:lnTo>
                <a:lnTo>
                  <a:pt x="597380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4629" tIns="135410" rIns="294630" bIns="135409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1050"/>
          </a:p>
        </p:txBody>
      </p:sp>
      <p:sp>
        <p:nvSpPr>
          <p:cNvPr id="8" name="Figura a mano libera 7"/>
          <p:cNvSpPr/>
          <p:nvPr/>
        </p:nvSpPr>
        <p:spPr>
          <a:xfrm>
            <a:off x="6599532" y="1861669"/>
            <a:ext cx="597380" cy="1567331"/>
          </a:xfrm>
          <a:custGeom>
            <a:avLst/>
            <a:gdLst>
              <a:gd name="connsiteX0" fmla="*/ 0 w 597380"/>
              <a:gd name="connsiteY0" fmla="*/ 1567331 h 1567331"/>
              <a:gd name="connsiteX1" fmla="*/ 298690 w 597380"/>
              <a:gd name="connsiteY1" fmla="*/ 1567331 h 1567331"/>
              <a:gd name="connsiteX2" fmla="*/ 298690 w 597380"/>
              <a:gd name="connsiteY2" fmla="*/ 0 h 1567331"/>
              <a:gd name="connsiteX3" fmla="*/ 597380 w 597380"/>
              <a:gd name="connsiteY3" fmla="*/ 0 h 156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380" h="1567331">
                <a:moveTo>
                  <a:pt x="0" y="1567331"/>
                </a:moveTo>
                <a:lnTo>
                  <a:pt x="298690" y="1567331"/>
                </a:lnTo>
                <a:lnTo>
                  <a:pt x="298690" y="0"/>
                </a:lnTo>
                <a:lnTo>
                  <a:pt x="597380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9458" tIns="741732" rIns="269457" bIns="741734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1050"/>
          </a:p>
        </p:txBody>
      </p:sp>
      <p:sp>
        <p:nvSpPr>
          <p:cNvPr id="9" name="Figura a mano libera 8"/>
          <p:cNvSpPr/>
          <p:nvPr/>
        </p:nvSpPr>
        <p:spPr>
          <a:xfrm>
            <a:off x="6599532" y="902599"/>
            <a:ext cx="597380" cy="2526400"/>
          </a:xfrm>
          <a:custGeom>
            <a:avLst/>
            <a:gdLst>
              <a:gd name="connsiteX0" fmla="*/ 0 w 597380"/>
              <a:gd name="connsiteY0" fmla="*/ 2526400 h 2526400"/>
              <a:gd name="connsiteX1" fmla="*/ 298690 w 597380"/>
              <a:gd name="connsiteY1" fmla="*/ 2526400 h 2526400"/>
              <a:gd name="connsiteX2" fmla="*/ 298690 w 597380"/>
              <a:gd name="connsiteY2" fmla="*/ 0 h 2526400"/>
              <a:gd name="connsiteX3" fmla="*/ 597380 w 597380"/>
              <a:gd name="connsiteY3" fmla="*/ 0 h 2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380" h="2526400">
                <a:moveTo>
                  <a:pt x="0" y="2526400"/>
                </a:moveTo>
                <a:lnTo>
                  <a:pt x="298690" y="2526400"/>
                </a:lnTo>
                <a:lnTo>
                  <a:pt x="298690" y="0"/>
                </a:lnTo>
                <a:lnTo>
                  <a:pt x="597380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6489" tIns="1198298" rIns="246488" bIns="1198299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1050"/>
          </a:p>
        </p:txBody>
      </p:sp>
      <p:sp>
        <p:nvSpPr>
          <p:cNvPr id="10" name="Figura a mano libera 9"/>
          <p:cNvSpPr/>
          <p:nvPr/>
        </p:nvSpPr>
        <p:spPr>
          <a:xfrm rot="16200000">
            <a:off x="3747789" y="2973679"/>
            <a:ext cx="4792847" cy="910640"/>
          </a:xfrm>
          <a:custGeom>
            <a:avLst/>
            <a:gdLst>
              <a:gd name="connsiteX0" fmla="*/ 0 w 4792847"/>
              <a:gd name="connsiteY0" fmla="*/ 0 h 910640"/>
              <a:gd name="connsiteX1" fmla="*/ 4792847 w 4792847"/>
              <a:gd name="connsiteY1" fmla="*/ 0 h 910640"/>
              <a:gd name="connsiteX2" fmla="*/ 4792847 w 4792847"/>
              <a:gd name="connsiteY2" fmla="*/ 910640 h 910640"/>
              <a:gd name="connsiteX3" fmla="*/ 0 w 4792847"/>
              <a:gd name="connsiteY3" fmla="*/ 910640 h 910640"/>
              <a:gd name="connsiteX4" fmla="*/ 0 w 4792847"/>
              <a:gd name="connsiteY4" fmla="*/ 0 h 91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2847" h="910640">
                <a:moveTo>
                  <a:pt x="0" y="0"/>
                </a:moveTo>
                <a:lnTo>
                  <a:pt x="4792847" y="0"/>
                </a:lnTo>
                <a:lnTo>
                  <a:pt x="4792847" y="910640"/>
                </a:lnTo>
                <a:lnTo>
                  <a:pt x="0" y="9106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59" tIns="10160" rIns="10160" bIns="10159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b="1" dirty="0"/>
              <a:t>Opzioni </a:t>
            </a:r>
            <a:r>
              <a:rPr lang="it-IT" sz="1600" b="1" dirty="0">
                <a:latin typeface="Arial" charset="0"/>
                <a:ea typeface="Arial" charset="0"/>
                <a:cs typeface="Arial" charset="0"/>
              </a:rPr>
              <a:t>politiche</a:t>
            </a:r>
            <a:r>
              <a:rPr lang="it-IT" sz="1600" b="1" dirty="0"/>
              <a:t> UE</a:t>
            </a:r>
          </a:p>
        </p:txBody>
      </p:sp>
      <p:sp>
        <p:nvSpPr>
          <p:cNvPr id="11" name="Figura a mano libera 10"/>
          <p:cNvSpPr/>
          <p:nvPr/>
        </p:nvSpPr>
        <p:spPr>
          <a:xfrm>
            <a:off x="7196913" y="627257"/>
            <a:ext cx="3531056" cy="550682"/>
          </a:xfrm>
          <a:custGeom>
            <a:avLst/>
            <a:gdLst>
              <a:gd name="connsiteX0" fmla="*/ 0 w 3531056"/>
              <a:gd name="connsiteY0" fmla="*/ 0 h 550682"/>
              <a:gd name="connsiteX1" fmla="*/ 3531056 w 3531056"/>
              <a:gd name="connsiteY1" fmla="*/ 0 h 550682"/>
              <a:gd name="connsiteX2" fmla="*/ 3531056 w 3531056"/>
              <a:gd name="connsiteY2" fmla="*/ 550682 h 550682"/>
              <a:gd name="connsiteX3" fmla="*/ 0 w 3531056"/>
              <a:gd name="connsiteY3" fmla="*/ 550682 h 550682"/>
              <a:gd name="connsiteX4" fmla="*/ 0 w 3531056"/>
              <a:gd name="connsiteY4" fmla="*/ 0 h 550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1056" h="550682">
                <a:moveTo>
                  <a:pt x="0" y="0"/>
                </a:moveTo>
                <a:lnTo>
                  <a:pt x="3531056" y="0"/>
                </a:lnTo>
                <a:lnTo>
                  <a:pt x="3531056" y="550682"/>
                </a:lnTo>
                <a:lnTo>
                  <a:pt x="0" y="5506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Nessuna azione</a:t>
            </a:r>
          </a:p>
        </p:txBody>
      </p:sp>
      <p:sp>
        <p:nvSpPr>
          <p:cNvPr id="12" name="Figura a mano libera 11"/>
          <p:cNvSpPr/>
          <p:nvPr/>
        </p:nvSpPr>
        <p:spPr>
          <a:xfrm>
            <a:off x="7196914" y="1406347"/>
            <a:ext cx="3534969" cy="910640"/>
          </a:xfrm>
          <a:custGeom>
            <a:avLst/>
            <a:gdLst>
              <a:gd name="connsiteX0" fmla="*/ 0 w 3534969"/>
              <a:gd name="connsiteY0" fmla="*/ 0 h 910640"/>
              <a:gd name="connsiteX1" fmla="*/ 3534969 w 3534969"/>
              <a:gd name="connsiteY1" fmla="*/ 0 h 910640"/>
              <a:gd name="connsiteX2" fmla="*/ 3534969 w 3534969"/>
              <a:gd name="connsiteY2" fmla="*/ 910640 h 910640"/>
              <a:gd name="connsiteX3" fmla="*/ 0 w 3534969"/>
              <a:gd name="connsiteY3" fmla="*/ 910640 h 910640"/>
              <a:gd name="connsiteX4" fmla="*/ 0 w 3534969"/>
              <a:gd name="connsiteY4" fmla="*/ 0 h 91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4969" h="910640">
                <a:moveTo>
                  <a:pt x="0" y="0"/>
                </a:moveTo>
                <a:lnTo>
                  <a:pt x="3534969" y="0"/>
                </a:lnTo>
                <a:lnTo>
                  <a:pt x="3534969" y="910640"/>
                </a:lnTo>
                <a:lnTo>
                  <a:pt x="0" y="9106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Perseguire </a:t>
            </a: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>e </a:t>
            </a: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intensificare le politiche europee per la sicurezza alimentare</a:t>
            </a:r>
          </a:p>
        </p:txBody>
      </p:sp>
      <p:sp>
        <p:nvSpPr>
          <p:cNvPr id="14" name="Figura a mano libera 13"/>
          <p:cNvSpPr/>
          <p:nvPr/>
        </p:nvSpPr>
        <p:spPr>
          <a:xfrm>
            <a:off x="7196913" y="2544649"/>
            <a:ext cx="3531056" cy="1160019"/>
          </a:xfrm>
          <a:custGeom>
            <a:avLst/>
            <a:gdLst>
              <a:gd name="connsiteX0" fmla="*/ 0 w 3531056"/>
              <a:gd name="connsiteY0" fmla="*/ 0 h 1160019"/>
              <a:gd name="connsiteX1" fmla="*/ 3531056 w 3531056"/>
              <a:gd name="connsiteY1" fmla="*/ 0 h 1160019"/>
              <a:gd name="connsiteX2" fmla="*/ 3531056 w 3531056"/>
              <a:gd name="connsiteY2" fmla="*/ 1160019 h 1160019"/>
              <a:gd name="connsiteX3" fmla="*/ 0 w 3531056"/>
              <a:gd name="connsiteY3" fmla="*/ 1160019 h 1160019"/>
              <a:gd name="connsiteX4" fmla="*/ 0 w 3531056"/>
              <a:gd name="connsiteY4" fmla="*/ 0 h 116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1056" h="1160019">
                <a:moveTo>
                  <a:pt x="0" y="0"/>
                </a:moveTo>
                <a:lnTo>
                  <a:pt x="3531056" y="0"/>
                </a:lnTo>
                <a:lnTo>
                  <a:pt x="3531056" y="1160019"/>
                </a:lnTo>
                <a:lnTo>
                  <a:pt x="0" y="11600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Supportare l'agricoltura biologica mediante investimenti in ricerca, sviluppo, innovazione </a:t>
            </a: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>e </a:t>
            </a: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implementazione</a:t>
            </a:r>
          </a:p>
        </p:txBody>
      </p:sp>
      <p:sp>
        <p:nvSpPr>
          <p:cNvPr id="15" name="Figura a mano libera 14"/>
          <p:cNvSpPr/>
          <p:nvPr/>
        </p:nvSpPr>
        <p:spPr>
          <a:xfrm>
            <a:off x="7196913" y="3932328"/>
            <a:ext cx="3531056" cy="1159364"/>
          </a:xfrm>
          <a:custGeom>
            <a:avLst/>
            <a:gdLst>
              <a:gd name="connsiteX0" fmla="*/ 0 w 3531056"/>
              <a:gd name="connsiteY0" fmla="*/ 0 h 1159364"/>
              <a:gd name="connsiteX1" fmla="*/ 3531056 w 3531056"/>
              <a:gd name="connsiteY1" fmla="*/ 0 h 1159364"/>
              <a:gd name="connsiteX2" fmla="*/ 3531056 w 3531056"/>
              <a:gd name="connsiteY2" fmla="*/ 1159364 h 1159364"/>
              <a:gd name="connsiteX3" fmla="*/ 0 w 3531056"/>
              <a:gd name="connsiteY3" fmla="*/ 1159364 h 1159364"/>
              <a:gd name="connsiteX4" fmla="*/ 0 w 3531056"/>
              <a:gd name="connsiteY4" fmla="*/ 0 h 115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1056" h="1159364">
                <a:moveTo>
                  <a:pt x="0" y="0"/>
                </a:moveTo>
                <a:lnTo>
                  <a:pt x="3531056" y="0"/>
                </a:lnTo>
                <a:lnTo>
                  <a:pt x="3531056" y="1159364"/>
                </a:lnTo>
                <a:lnTo>
                  <a:pt x="0" y="11593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Migliorare il contesto imprenditoriale dell'agricoltura biologica mediante misure </a:t>
            </a: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>fiscali per  </a:t>
            </a:r>
            <a:r>
              <a:rPr lang="it-IT" sz="1600" dirty="0" err="1" smtClean="0">
                <a:latin typeface="Arial" charset="0"/>
                <a:ea typeface="Arial" charset="0"/>
                <a:cs typeface="Arial" charset="0"/>
              </a:rPr>
              <a:t>internalizzare</a:t>
            </a: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> i costi ambientali</a:t>
            </a:r>
            <a:endParaRPr lang="it-IT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Figura a mano libera 15"/>
          <p:cNvSpPr/>
          <p:nvPr/>
        </p:nvSpPr>
        <p:spPr>
          <a:xfrm>
            <a:off x="7196913" y="5319353"/>
            <a:ext cx="3531056" cy="910640"/>
          </a:xfrm>
          <a:custGeom>
            <a:avLst/>
            <a:gdLst>
              <a:gd name="connsiteX0" fmla="*/ 0 w 3531056"/>
              <a:gd name="connsiteY0" fmla="*/ 0 h 910640"/>
              <a:gd name="connsiteX1" fmla="*/ 3531056 w 3531056"/>
              <a:gd name="connsiteY1" fmla="*/ 0 h 910640"/>
              <a:gd name="connsiteX2" fmla="*/ 3531056 w 3531056"/>
              <a:gd name="connsiteY2" fmla="*/ 910640 h 910640"/>
              <a:gd name="connsiteX3" fmla="*/ 0 w 3531056"/>
              <a:gd name="connsiteY3" fmla="*/ 910640 h 910640"/>
              <a:gd name="connsiteX4" fmla="*/ 0 w 3531056"/>
              <a:gd name="connsiteY4" fmla="*/ 0 h 91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1056" h="910640">
                <a:moveTo>
                  <a:pt x="0" y="0"/>
                </a:moveTo>
                <a:lnTo>
                  <a:pt x="3531056" y="0"/>
                </a:lnTo>
                <a:lnTo>
                  <a:pt x="3531056" y="910640"/>
                </a:lnTo>
                <a:lnTo>
                  <a:pt x="0" y="9106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>
                <a:latin typeface="Arial" charset="0"/>
                <a:ea typeface="Arial" charset="0"/>
                <a:cs typeface="Arial" charset="0"/>
              </a:rPr>
              <a:t>Supportare modelli di consumo alimentare sostenibile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" y="342008"/>
            <a:ext cx="4306268" cy="609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4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125" y="10280"/>
            <a:ext cx="12041875" cy="914584"/>
          </a:xfrm>
        </p:spPr>
        <p:txBody>
          <a:bodyPr>
            <a:normAutofit fontScale="90000"/>
          </a:bodyPr>
          <a:lstStyle/>
          <a:p>
            <a:r>
              <a:rPr lang="it-IT" sz="3200" dirty="0" err="1">
                <a:latin typeface="Arial" charset="0"/>
                <a:ea typeface="Arial" charset="0"/>
                <a:cs typeface="Arial" charset="0"/>
              </a:rPr>
              <a:t>DdL</a:t>
            </a:r>
            <a:r>
              <a:rPr lang="it-IT" sz="3200" dirty="0">
                <a:latin typeface="Arial" charset="0"/>
                <a:ea typeface="Arial" charset="0"/>
                <a:cs typeface="Arial" charset="0"/>
              </a:rPr>
              <a:t>  “Disposizioni per lo sviluppo e la competitività della produzione agricola e agroalimentare con metodo biologico”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" y="924863"/>
            <a:ext cx="11996382" cy="536675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it-IT" sz="7200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it-IT" sz="8000" b="1" dirty="0" smtClean="0">
                <a:latin typeface="Arial" charset="0"/>
                <a:ea typeface="Arial" charset="0"/>
                <a:cs typeface="Arial" charset="0"/>
              </a:rPr>
              <a:t>Obiettivi</a:t>
            </a:r>
          </a:p>
          <a:p>
            <a:r>
              <a:rPr lang="it-IT" sz="8000" dirty="0" smtClean="0">
                <a:latin typeface="Arial" charset="0"/>
                <a:ea typeface="Arial" charset="0"/>
                <a:cs typeface="Arial" charset="0"/>
              </a:rPr>
              <a:t>Favorire il processo di conversione aziendale</a:t>
            </a:r>
            <a:endParaRPr lang="it-IT" sz="8000" dirty="0">
              <a:latin typeface="Arial" charset="0"/>
              <a:ea typeface="Arial" charset="0"/>
              <a:cs typeface="Arial" charset="0"/>
            </a:endParaRPr>
          </a:p>
          <a:p>
            <a:r>
              <a:rPr lang="it-IT" sz="8000" dirty="0" smtClean="0">
                <a:latin typeface="Arial" charset="0"/>
                <a:ea typeface="Arial" charset="0"/>
                <a:cs typeface="Arial" charset="0"/>
              </a:rPr>
              <a:t>Sostenere la costituzione di forme associative per rafforzare le filiere (attenzione alle piccole imprese!)</a:t>
            </a:r>
          </a:p>
          <a:p>
            <a:r>
              <a:rPr lang="it-IT" sz="8000" dirty="0" smtClean="0">
                <a:latin typeface="Arial" charset="0"/>
                <a:ea typeface="Arial" charset="0"/>
                <a:cs typeface="Arial" charset="0"/>
              </a:rPr>
              <a:t>Incentivare il consumo di prodotti biologici</a:t>
            </a:r>
            <a:endParaRPr lang="it-IT" sz="80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it-IT" sz="8000" dirty="0" smtClean="0">
                <a:latin typeface="Arial" charset="0"/>
                <a:ea typeface="Arial" charset="0"/>
                <a:cs typeface="Arial" charset="0"/>
              </a:rPr>
              <a:t>Monitorare l’andamento del comparto</a:t>
            </a:r>
          </a:p>
          <a:p>
            <a:r>
              <a:rPr lang="it-IT" sz="8000" dirty="0" smtClean="0">
                <a:latin typeface="Arial" charset="0"/>
                <a:ea typeface="Arial" charset="0"/>
                <a:cs typeface="Arial" charset="0"/>
              </a:rPr>
              <a:t>Migliorare il sistema di controllo e certificazione</a:t>
            </a:r>
          </a:p>
          <a:p>
            <a:r>
              <a:rPr lang="it-IT" sz="8000" dirty="0" smtClean="0">
                <a:latin typeface="Arial" charset="0"/>
                <a:ea typeface="Arial" charset="0"/>
                <a:cs typeface="Arial" charset="0"/>
              </a:rPr>
              <a:t>Stimolare enti e istituzioni pubbliche perché utilizzino metodi </a:t>
            </a:r>
            <a:r>
              <a:rPr lang="it-IT" sz="8000" dirty="0" err="1" smtClean="0">
                <a:latin typeface="Arial" charset="0"/>
                <a:ea typeface="Arial" charset="0"/>
                <a:cs typeface="Arial" charset="0"/>
              </a:rPr>
              <a:t>bio</a:t>
            </a:r>
            <a:r>
              <a:rPr lang="it-IT" sz="8000" dirty="0" smtClean="0">
                <a:latin typeface="Arial" charset="0"/>
                <a:ea typeface="Arial" charset="0"/>
                <a:cs typeface="Arial" charset="0"/>
              </a:rPr>
              <a:t> nella gestione del verde</a:t>
            </a:r>
          </a:p>
          <a:p>
            <a:r>
              <a:rPr lang="it-IT" sz="8000" dirty="0" smtClean="0">
                <a:latin typeface="Arial" charset="0"/>
                <a:ea typeface="Arial" charset="0"/>
                <a:cs typeface="Arial" charset="0"/>
              </a:rPr>
              <a:t>Incentivare la ricerca e l’innovazione</a:t>
            </a:r>
          </a:p>
          <a:p>
            <a:endParaRPr lang="it-IT" sz="8000" dirty="0" smtClean="0">
              <a:latin typeface="Arial" charset="0"/>
              <a:ea typeface="Arial" charset="0"/>
              <a:cs typeface="Arial" charset="0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it-IT" sz="8000" dirty="0" smtClean="0">
              <a:latin typeface="Arial" charset="0"/>
              <a:ea typeface="Arial" charset="0"/>
              <a:cs typeface="Arial" charset="0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it-IT" sz="8000" dirty="0" smtClean="0">
                <a:latin typeface="Arial" charset="0"/>
                <a:ea typeface="Arial" charset="0"/>
                <a:cs typeface="Arial" charset="0"/>
              </a:rPr>
              <a:t>Istituzione del Fondo per lo sviluppo dell’agricoltura biologica per sostenere:</a:t>
            </a:r>
          </a:p>
          <a:p>
            <a:pPr marL="228600" lvl="1">
              <a:spcBef>
                <a:spcPts val="1000"/>
              </a:spcBef>
            </a:pPr>
            <a:r>
              <a:rPr lang="it-IT" sz="8000" dirty="0" smtClean="0">
                <a:latin typeface="Arial" charset="0"/>
                <a:ea typeface="Arial" charset="0"/>
                <a:cs typeface="Arial" charset="0"/>
              </a:rPr>
              <a:t>Contratti di rete tra gli operatori della filiera </a:t>
            </a:r>
            <a:r>
              <a:rPr lang="it-IT" sz="8000" dirty="0" err="1" smtClean="0">
                <a:latin typeface="Arial" charset="0"/>
                <a:ea typeface="Arial" charset="0"/>
                <a:cs typeface="Arial" charset="0"/>
              </a:rPr>
              <a:t>bio</a:t>
            </a:r>
            <a:endParaRPr lang="it-IT" sz="8000" dirty="0" smtClean="0">
              <a:latin typeface="Arial" charset="0"/>
              <a:ea typeface="Arial" charset="0"/>
              <a:cs typeface="Arial" charset="0"/>
            </a:endParaRPr>
          </a:p>
          <a:p>
            <a:pPr marL="228600" lvl="1">
              <a:spcBef>
                <a:spcPts val="1000"/>
              </a:spcBef>
            </a:pPr>
            <a:r>
              <a:rPr lang="it-IT" sz="8000" dirty="0" smtClean="0">
                <a:latin typeface="Arial" charset="0"/>
                <a:ea typeface="Arial" charset="0"/>
                <a:cs typeface="Arial" charset="0"/>
              </a:rPr>
              <a:t>Ricerca tecnologica e applicata (inclusi percorsi di formazione in ambito universitario).</a:t>
            </a:r>
          </a:p>
          <a:p>
            <a:pPr marL="228600" lvl="1">
              <a:spcBef>
                <a:spcPts val="1000"/>
              </a:spcBef>
            </a:pPr>
            <a:r>
              <a:rPr lang="it-IT" sz="8000" dirty="0" smtClean="0">
                <a:latin typeface="Arial" charset="0"/>
                <a:ea typeface="Arial" charset="0"/>
                <a:cs typeface="Arial" charset="0"/>
              </a:rPr>
              <a:t>Formazione professionale</a:t>
            </a:r>
            <a:endParaRPr lang="it-IT" sz="80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0" name="Connettore 2 9"/>
          <p:cNvCxnSpPr/>
          <p:nvPr/>
        </p:nvCxnSpPr>
        <p:spPr>
          <a:xfrm>
            <a:off x="3357349" y="3998800"/>
            <a:ext cx="0" cy="545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61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2891"/>
            <a:ext cx="1211580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L’agricoltura biologica per il territorio: i </a:t>
            </a:r>
            <a:r>
              <a:rPr lang="it-IT" sz="2400" b="1" dirty="0" err="1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biodistretti</a:t>
            </a:r>
            <a:endParaRPr lang="it-IT" sz="2400" b="1" dirty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>
              <a:spcBef>
                <a:spcPts val="1800"/>
              </a:spcBef>
            </a:pPr>
            <a:r>
              <a:rPr lang="it-IT" sz="2200" dirty="0" smtClean="0">
                <a:latin typeface="Arial" charset="0"/>
                <a:ea typeface="Arial" charset="0"/>
                <a:cs typeface="Arial" charset="0"/>
              </a:rPr>
              <a:t>Caratterizzati da:</a:t>
            </a:r>
            <a:endParaRPr lang="it-IT" sz="22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 algn="just">
              <a:spcBef>
                <a:spcPts val="1800"/>
              </a:spcBef>
              <a:buClr>
                <a:schemeClr val="accent5">
                  <a:lumMod val="50000"/>
                </a:schemeClr>
              </a:buClr>
              <a:buFont typeface="Arial" charset="0"/>
              <a:buChar char="•"/>
            </a:pPr>
            <a:r>
              <a:rPr lang="it-IT" sz="2200" b="1" dirty="0" smtClean="0">
                <a:latin typeface="Arial" charset="0"/>
                <a:ea typeface="Arial" charset="0"/>
                <a:cs typeface="Arial" charset="0"/>
              </a:rPr>
              <a:t>presenza </a:t>
            </a:r>
            <a:r>
              <a:rPr lang="it-IT" sz="2200" b="1" dirty="0">
                <a:latin typeface="Arial" charset="0"/>
                <a:ea typeface="Arial" charset="0"/>
                <a:cs typeface="Arial" charset="0"/>
              </a:rPr>
              <a:t>significativa di </a:t>
            </a:r>
            <a:r>
              <a:rPr lang="it-IT" sz="2200" b="1" dirty="0">
                <a:latin typeface="Arial" charset="0"/>
                <a:ea typeface="Arial" charset="0"/>
                <a:cs typeface="Arial" charset="0"/>
              </a:rPr>
              <a:t>agricoltura </a:t>
            </a:r>
            <a:r>
              <a:rPr lang="it-IT" sz="2200" b="1" dirty="0">
                <a:latin typeface="Arial" charset="0"/>
                <a:ea typeface="Arial" charset="0"/>
                <a:cs typeface="Arial" charset="0"/>
              </a:rPr>
              <a:t>biologica</a:t>
            </a:r>
            <a:r>
              <a:rPr lang="it-IT" sz="2200" dirty="0">
                <a:latin typeface="Arial" charset="0"/>
                <a:ea typeface="Arial" charset="0"/>
                <a:cs typeface="Arial" charset="0"/>
              </a:rPr>
              <a:t>, che </a:t>
            </a:r>
            <a:r>
              <a:rPr lang="it-IT" sz="2200" dirty="0">
                <a:latin typeface="Arial" charset="0"/>
                <a:ea typeface="Arial" charset="0"/>
                <a:cs typeface="Arial" charset="0"/>
              </a:rPr>
              <a:t>valorizza in termini economici e sociali un contesto fortemente improntato alla naturalità e salubrità dei </a:t>
            </a:r>
            <a:r>
              <a:rPr lang="it-IT" sz="2200" dirty="0">
                <a:latin typeface="Arial" charset="0"/>
                <a:ea typeface="Arial" charset="0"/>
                <a:cs typeface="Arial" charset="0"/>
              </a:rPr>
              <a:t>luoghi</a:t>
            </a:r>
            <a:endParaRPr lang="it-IT" sz="22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 algn="just">
              <a:spcBef>
                <a:spcPts val="1800"/>
              </a:spcBef>
              <a:buClr>
                <a:schemeClr val="accent5">
                  <a:lumMod val="50000"/>
                </a:schemeClr>
              </a:buClr>
              <a:buFont typeface="Arial" charset="0"/>
              <a:buChar char="•"/>
            </a:pPr>
            <a:r>
              <a:rPr lang="it-IT" sz="2200" dirty="0" smtClean="0">
                <a:latin typeface="Arial" charset="0"/>
                <a:ea typeface="Arial" charset="0"/>
                <a:cs typeface="Arial" charset="0"/>
              </a:rPr>
              <a:t>sperimentazione </a:t>
            </a:r>
            <a:r>
              <a:rPr lang="it-IT" sz="2200" dirty="0">
                <a:latin typeface="Arial" charset="0"/>
                <a:ea typeface="Arial" charset="0"/>
                <a:cs typeface="Arial" charset="0"/>
              </a:rPr>
              <a:t>di forme </a:t>
            </a:r>
            <a:r>
              <a:rPr lang="it-IT" sz="2200" dirty="0">
                <a:latin typeface="Arial" charset="0"/>
                <a:ea typeface="Arial" charset="0"/>
                <a:cs typeface="Arial" charset="0"/>
              </a:rPr>
              <a:t>di </a:t>
            </a:r>
            <a:r>
              <a:rPr lang="it-IT" sz="2200" b="1" i="1" dirty="0" err="1">
                <a:latin typeface="Arial" charset="0"/>
                <a:ea typeface="Arial" charset="0"/>
                <a:cs typeface="Arial" charset="0"/>
              </a:rPr>
              <a:t>governance</a:t>
            </a:r>
            <a:r>
              <a:rPr lang="it-IT" sz="22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200" b="1" dirty="0" smtClean="0">
                <a:latin typeface="Arial" charset="0"/>
                <a:ea typeface="Arial" charset="0"/>
                <a:cs typeface="Arial" charset="0"/>
              </a:rPr>
              <a:t>“dal basso”</a:t>
            </a:r>
            <a:r>
              <a:rPr lang="it-IT" sz="22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it-IT" sz="2200" dirty="0">
                <a:latin typeface="Arial" charset="0"/>
                <a:ea typeface="Arial" charset="0"/>
                <a:cs typeface="Arial" charset="0"/>
              </a:rPr>
              <a:t>che conferiscano autonomia alla comunità locale, </a:t>
            </a:r>
            <a:r>
              <a:rPr lang="it-IT" sz="2200" dirty="0" smtClean="0">
                <a:latin typeface="Arial" charset="0"/>
                <a:ea typeface="Arial" charset="0"/>
                <a:cs typeface="Arial" charset="0"/>
              </a:rPr>
              <a:t>favorendo </a:t>
            </a:r>
            <a:r>
              <a:rPr lang="it-IT" sz="2200" dirty="0">
                <a:latin typeface="Arial" charset="0"/>
                <a:ea typeface="Arial" charset="0"/>
                <a:cs typeface="Arial" charset="0"/>
              </a:rPr>
              <a:t>l’adozione di un </a:t>
            </a:r>
            <a:r>
              <a:rPr lang="it-IT" sz="2200" dirty="0">
                <a:latin typeface="Arial" charset="0"/>
                <a:ea typeface="Arial" charset="0"/>
                <a:cs typeface="Arial" charset="0"/>
              </a:rPr>
              <a:t>approccio integrato </a:t>
            </a:r>
            <a:r>
              <a:rPr lang="it-IT" sz="2200" dirty="0">
                <a:latin typeface="Arial" charset="0"/>
                <a:ea typeface="Arial" charset="0"/>
                <a:cs typeface="Arial" charset="0"/>
              </a:rPr>
              <a:t>nel processo di </a:t>
            </a:r>
            <a:r>
              <a:rPr lang="it-IT" sz="2200" dirty="0" smtClean="0">
                <a:latin typeface="Arial" charset="0"/>
                <a:ea typeface="Arial" charset="0"/>
                <a:cs typeface="Arial" charset="0"/>
              </a:rPr>
              <a:t>sviluppo</a:t>
            </a:r>
            <a:endParaRPr lang="it-IT" sz="2200" dirty="0">
              <a:latin typeface="Arial" charset="0"/>
              <a:ea typeface="Arial" charset="0"/>
              <a:cs typeface="Arial" charset="0"/>
            </a:endParaRPr>
          </a:p>
          <a:p>
            <a:pPr algn="just">
              <a:spcBef>
                <a:spcPts val="600"/>
              </a:spcBef>
              <a:buClr>
                <a:srgbClr val="FF0000"/>
              </a:buClr>
            </a:pPr>
            <a:endParaRPr lang="it-IT" sz="2200" b="1" dirty="0">
              <a:solidFill>
                <a:schemeClr val="accent6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39486" y="3243470"/>
            <a:ext cx="118918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800"/>
              </a:spcBef>
              <a:buClr>
                <a:srgbClr val="FF0000"/>
              </a:buClr>
            </a:pPr>
            <a:r>
              <a:rPr lang="it-IT" sz="2200" i="1" dirty="0" err="1" smtClean="0">
                <a:latin typeface="Arial" charset="0"/>
                <a:ea typeface="Arial" charset="0"/>
                <a:cs typeface="Arial" charset="0"/>
              </a:rPr>
              <a:t>Ddl</a:t>
            </a:r>
            <a:r>
              <a:rPr lang="it-IT" sz="2200" i="1" dirty="0" smtClean="0">
                <a:latin typeface="Arial" charset="0"/>
                <a:ea typeface="Arial" charset="0"/>
                <a:cs typeface="Arial" charset="0"/>
              </a:rPr>
              <a:t> «Disposizioni </a:t>
            </a:r>
            <a:r>
              <a:rPr lang="it-IT" sz="2200" i="1" dirty="0">
                <a:latin typeface="Arial" charset="0"/>
                <a:ea typeface="Arial" charset="0"/>
                <a:cs typeface="Arial" charset="0"/>
              </a:rPr>
              <a:t>per lo sviluppo e la competitività della produzione agricola e agroalimentare con metodo biologico»</a:t>
            </a:r>
          </a:p>
          <a:p>
            <a:pPr algn="just">
              <a:spcBef>
                <a:spcPts val="1800"/>
              </a:spcBef>
              <a:buClr>
                <a:srgbClr val="FF0000"/>
              </a:buClr>
              <a:tabLst>
                <a:tab pos="2514600" algn="l"/>
                <a:tab pos="2695575" algn="l"/>
              </a:tabLst>
            </a:pPr>
            <a:r>
              <a:rPr lang="it-IT" sz="2200" b="1" i="1" dirty="0">
                <a:latin typeface="Arial" charset="0"/>
                <a:ea typeface="Arial" charset="0"/>
                <a:cs typeface="Arial" charset="0"/>
              </a:rPr>
              <a:t>Distretto </a:t>
            </a:r>
            <a:r>
              <a:rPr lang="it-IT" sz="2200" b="1" i="1" dirty="0">
                <a:latin typeface="Arial" charset="0"/>
                <a:ea typeface="Arial" charset="0"/>
                <a:cs typeface="Arial" charset="0"/>
              </a:rPr>
              <a:t>b</a:t>
            </a:r>
            <a:r>
              <a:rPr lang="it-IT" sz="2200" b="1" i="1" dirty="0" smtClean="0">
                <a:latin typeface="Arial" charset="0"/>
                <a:ea typeface="Arial" charset="0"/>
                <a:cs typeface="Arial" charset="0"/>
              </a:rPr>
              <a:t>iologico</a:t>
            </a:r>
          </a:p>
          <a:p>
            <a:pPr marL="342900" indent="-342900" algn="just">
              <a:spcBef>
                <a:spcPts val="600"/>
              </a:spcBef>
              <a:buClr>
                <a:srgbClr val="FF0000"/>
              </a:buClr>
              <a:buFont typeface="Arial" charset="0"/>
              <a:buChar char="•"/>
            </a:pPr>
            <a:r>
              <a:rPr lang="it-IT" sz="2200" dirty="0" smtClean="0">
                <a:latin typeface="Arial" charset="0"/>
                <a:ea typeface="Arial" charset="0"/>
                <a:cs typeface="Arial" charset="0"/>
              </a:rPr>
              <a:t>sistema </a:t>
            </a:r>
            <a:r>
              <a:rPr lang="it-IT" sz="2200" dirty="0">
                <a:latin typeface="Arial" charset="0"/>
                <a:ea typeface="Arial" charset="0"/>
                <a:cs typeface="Arial" charset="0"/>
              </a:rPr>
              <a:t>produttivo locale a spiccata </a:t>
            </a:r>
            <a:r>
              <a:rPr lang="it-IT" sz="2200" dirty="0">
                <a:latin typeface="Arial" charset="0"/>
                <a:ea typeface="Arial" charset="0"/>
                <a:cs typeface="Arial" charset="0"/>
              </a:rPr>
              <a:t>vocazione </a:t>
            </a:r>
            <a:r>
              <a:rPr lang="it-IT" sz="2200" dirty="0" smtClean="0">
                <a:latin typeface="Arial" charset="0"/>
                <a:ea typeface="Arial" charset="0"/>
                <a:cs typeface="Arial" charset="0"/>
              </a:rPr>
              <a:t>agricola </a:t>
            </a:r>
            <a:endParaRPr lang="it-IT" sz="22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 algn="just">
              <a:spcBef>
                <a:spcPts val="600"/>
              </a:spcBef>
              <a:buClr>
                <a:srgbClr val="FF0000"/>
              </a:buClr>
              <a:buFont typeface="Arial" charset="0"/>
              <a:buChar char="•"/>
            </a:pPr>
            <a:r>
              <a:rPr lang="it-IT" sz="2200" dirty="0" smtClean="0">
                <a:latin typeface="Arial" charset="0"/>
                <a:ea typeface="Arial" charset="0"/>
                <a:cs typeface="Arial" charset="0"/>
              </a:rPr>
              <a:t>significatività </a:t>
            </a:r>
            <a:r>
              <a:rPr lang="it-IT" sz="2200" dirty="0">
                <a:latin typeface="Arial" charset="0"/>
                <a:ea typeface="Arial" charset="0"/>
                <a:cs typeface="Arial" charset="0"/>
              </a:rPr>
              <a:t>di produzioni biologiche e </a:t>
            </a:r>
            <a:r>
              <a:rPr lang="it-IT" sz="2200" dirty="0" smtClean="0">
                <a:latin typeface="Arial" charset="0"/>
                <a:ea typeface="Arial" charset="0"/>
                <a:cs typeface="Arial" charset="0"/>
              </a:rPr>
              <a:t>relativi processi </a:t>
            </a:r>
            <a:r>
              <a:rPr lang="it-IT" sz="2200" dirty="0">
                <a:latin typeface="Arial" charset="0"/>
                <a:ea typeface="Arial" charset="0"/>
                <a:cs typeface="Arial" charset="0"/>
              </a:rPr>
              <a:t>di </a:t>
            </a:r>
            <a:r>
              <a:rPr lang="it-IT" sz="2200" dirty="0">
                <a:latin typeface="Arial" charset="0"/>
                <a:ea typeface="Arial" charset="0"/>
                <a:cs typeface="Arial" charset="0"/>
              </a:rPr>
              <a:t>trasformazione </a:t>
            </a:r>
            <a:endParaRPr lang="it-IT" sz="22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 algn="just">
              <a:spcBef>
                <a:spcPts val="600"/>
              </a:spcBef>
              <a:buClr>
                <a:srgbClr val="FF0000"/>
              </a:buClr>
              <a:buFont typeface="Arial" charset="0"/>
              <a:buChar char="•"/>
            </a:pPr>
            <a:r>
              <a:rPr lang="it-IT" sz="2200" dirty="0" smtClean="0">
                <a:latin typeface="Arial" charset="0"/>
                <a:ea typeface="Arial" charset="0"/>
                <a:cs typeface="Arial" charset="0"/>
              </a:rPr>
              <a:t>tutela </a:t>
            </a:r>
            <a:r>
              <a:rPr lang="it-IT" sz="2200" dirty="0">
                <a:latin typeface="Arial" charset="0"/>
                <a:ea typeface="Arial" charset="0"/>
                <a:cs typeface="Arial" charset="0"/>
              </a:rPr>
              <a:t>di metodi produttivi </a:t>
            </a:r>
            <a:r>
              <a:rPr lang="it-IT" sz="2200" dirty="0">
                <a:latin typeface="Arial" charset="0"/>
                <a:ea typeface="Arial" charset="0"/>
                <a:cs typeface="Arial" charset="0"/>
              </a:rPr>
              <a:t>locali </a:t>
            </a:r>
            <a:endParaRPr lang="it-IT" sz="22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 algn="just">
              <a:spcBef>
                <a:spcPts val="600"/>
              </a:spcBef>
              <a:buClr>
                <a:srgbClr val="FF0000"/>
              </a:buClr>
              <a:buFont typeface="Arial" charset="0"/>
              <a:buChar char="•"/>
            </a:pPr>
            <a:r>
              <a:rPr lang="it-IT" sz="2200" dirty="0" smtClean="0">
                <a:latin typeface="Arial" charset="0"/>
                <a:ea typeface="Arial" charset="0"/>
                <a:cs typeface="Arial" charset="0"/>
              </a:rPr>
              <a:t>integrazione </a:t>
            </a:r>
            <a:r>
              <a:rPr lang="it-IT" sz="2200" dirty="0">
                <a:latin typeface="Arial" charset="0"/>
                <a:ea typeface="Arial" charset="0"/>
                <a:cs typeface="Arial" charset="0"/>
              </a:rPr>
              <a:t>dell’agricoltura con altre attività </a:t>
            </a:r>
            <a:r>
              <a:rPr lang="it-IT" sz="2200" dirty="0" smtClean="0">
                <a:latin typeface="Arial" charset="0"/>
                <a:ea typeface="Arial" charset="0"/>
                <a:cs typeface="Arial" charset="0"/>
              </a:rPr>
              <a:t>economiche </a:t>
            </a:r>
            <a:r>
              <a:rPr lang="it-IT" sz="2200" dirty="0">
                <a:latin typeface="Arial" charset="0"/>
                <a:ea typeface="Arial" charset="0"/>
                <a:cs typeface="Arial" charset="0"/>
              </a:rPr>
              <a:t>del </a:t>
            </a:r>
            <a:r>
              <a:rPr lang="it-IT" sz="2200" dirty="0" smtClean="0">
                <a:latin typeface="Arial" charset="0"/>
                <a:ea typeface="Arial" charset="0"/>
                <a:cs typeface="Arial" charset="0"/>
              </a:rPr>
              <a:t>territorio</a:t>
            </a:r>
          </a:p>
          <a:p>
            <a:pPr marL="342900" indent="-342900" algn="just">
              <a:spcBef>
                <a:spcPts val="600"/>
              </a:spcBef>
              <a:buClr>
                <a:srgbClr val="FF0000"/>
              </a:buClr>
              <a:buFont typeface="Arial" charset="0"/>
              <a:buChar char="•"/>
            </a:pPr>
            <a:r>
              <a:rPr lang="it-IT" sz="2200" dirty="0" smtClean="0">
                <a:latin typeface="Arial" charset="0"/>
                <a:ea typeface="Arial" charset="0"/>
                <a:cs typeface="Arial" charset="0"/>
              </a:rPr>
              <a:t>presenza </a:t>
            </a:r>
            <a:r>
              <a:rPr lang="it-IT" sz="2200" dirty="0">
                <a:latin typeface="Arial" charset="0"/>
                <a:ea typeface="Arial" charset="0"/>
                <a:cs typeface="Arial" charset="0"/>
              </a:rPr>
              <a:t>di aree paesaggisticamente rilevanti</a:t>
            </a:r>
            <a:r>
              <a:rPr lang="it-IT" sz="22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it-IT" sz="2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7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7817" y="692696"/>
            <a:ext cx="11665527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i="1" dirty="0">
                <a:latin typeface="Arial" charset="0"/>
                <a:ea typeface="Arial" charset="0"/>
                <a:cs typeface="Arial" charset="0"/>
              </a:rPr>
              <a:t>Elementi fondamentali</a:t>
            </a:r>
          </a:p>
          <a:p>
            <a:pPr marL="342900" indent="-342900">
              <a:spcBef>
                <a:spcPts val="600"/>
              </a:spcBef>
              <a:buClr>
                <a:srgbClr val="FF0066"/>
              </a:buClr>
              <a:buFont typeface="Arial" charset="0"/>
              <a:buChar char="•"/>
            </a:pPr>
            <a:r>
              <a:rPr lang="it-IT" sz="2200" dirty="0">
                <a:latin typeface="Arial" charset="0"/>
                <a:ea typeface="Arial" charset="0"/>
                <a:cs typeface="Arial" charset="0"/>
              </a:rPr>
              <a:t>Risorse umane capaci di promuovere e trainare processo sviluppo </a:t>
            </a:r>
            <a:r>
              <a:rPr lang="it-IT" sz="2200" dirty="0" smtClean="0">
                <a:latin typeface="Arial" charset="0"/>
                <a:ea typeface="Arial" charset="0"/>
                <a:cs typeface="Arial" charset="0"/>
              </a:rPr>
              <a:t>sostenibile</a:t>
            </a:r>
            <a:endParaRPr lang="it-IT" sz="22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spcBef>
                <a:spcPts val="600"/>
              </a:spcBef>
              <a:buClr>
                <a:srgbClr val="FF0066"/>
              </a:buClr>
              <a:buFont typeface="Arial" charset="0"/>
              <a:buChar char="•"/>
            </a:pPr>
            <a:r>
              <a:rPr lang="it-IT" sz="2200" dirty="0">
                <a:latin typeface="Arial" charset="0"/>
                <a:ea typeface="Arial" charset="0"/>
                <a:cs typeface="Arial" charset="0"/>
              </a:rPr>
              <a:t>Elevata incidenza della SAU biologica sulla SAU totale del </a:t>
            </a:r>
            <a:r>
              <a:rPr lang="it-IT" sz="2200" dirty="0" err="1" smtClean="0">
                <a:latin typeface="Arial" charset="0"/>
                <a:ea typeface="Arial" charset="0"/>
                <a:cs typeface="Arial" charset="0"/>
              </a:rPr>
              <a:t>biodistretto</a:t>
            </a:r>
            <a:endParaRPr lang="it-IT" sz="22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spcBef>
                <a:spcPts val="600"/>
              </a:spcBef>
              <a:buClr>
                <a:srgbClr val="FF0066"/>
              </a:buClr>
              <a:buFont typeface="Arial" charset="0"/>
              <a:buChar char="•"/>
            </a:pPr>
            <a:r>
              <a:rPr lang="it-IT" sz="2200" dirty="0">
                <a:latin typeface="Arial" charset="0"/>
                <a:ea typeface="Arial" charset="0"/>
                <a:cs typeface="Arial" charset="0"/>
              </a:rPr>
              <a:t>Trasferimento </a:t>
            </a:r>
            <a:r>
              <a:rPr lang="it-IT" sz="2200" dirty="0" smtClean="0">
                <a:latin typeface="Arial" charset="0"/>
                <a:ea typeface="Arial" charset="0"/>
                <a:cs typeface="Arial" charset="0"/>
              </a:rPr>
              <a:t>dei principi </a:t>
            </a:r>
            <a:r>
              <a:rPr lang="it-IT" sz="2200" dirty="0">
                <a:latin typeface="Arial" charset="0"/>
                <a:ea typeface="Arial" charset="0"/>
                <a:cs typeface="Arial" charset="0"/>
              </a:rPr>
              <a:t>dell’agricoltura biologica alle altre attività del territorio</a:t>
            </a:r>
          </a:p>
          <a:p>
            <a:pPr marL="342900" indent="-342900">
              <a:spcBef>
                <a:spcPts val="600"/>
              </a:spcBef>
              <a:buClr>
                <a:srgbClr val="FF0066"/>
              </a:buClr>
              <a:buFont typeface="Arial" charset="0"/>
              <a:buChar char="•"/>
            </a:pPr>
            <a:r>
              <a:rPr lang="it-IT" sz="2200" dirty="0">
                <a:latin typeface="Arial" charset="0"/>
                <a:ea typeface="Arial" charset="0"/>
                <a:cs typeface="Arial" charset="0"/>
              </a:rPr>
              <a:t>Coinvolgimento di tutti gli attori e </a:t>
            </a:r>
            <a:r>
              <a:rPr lang="it-IT" sz="2200" i="1" dirty="0">
                <a:latin typeface="Arial" charset="0"/>
                <a:ea typeface="Arial" charset="0"/>
                <a:cs typeface="Arial" charset="0"/>
              </a:rPr>
              <a:t>stakeholder</a:t>
            </a:r>
            <a:r>
              <a:rPr lang="it-IT" sz="2200" dirty="0">
                <a:latin typeface="Arial" charset="0"/>
                <a:ea typeface="Arial" charset="0"/>
                <a:cs typeface="Arial" charset="0"/>
              </a:rPr>
              <a:t> del territorio per condivisione degli obiettivi di sviluppo (sostenibile)</a:t>
            </a:r>
          </a:p>
          <a:p>
            <a:pPr marL="342900" indent="-342900">
              <a:spcBef>
                <a:spcPts val="600"/>
              </a:spcBef>
              <a:buClr>
                <a:srgbClr val="FF0066"/>
              </a:buClr>
              <a:buFont typeface="Arial" charset="0"/>
              <a:buChar char="•"/>
            </a:pPr>
            <a:r>
              <a:rPr lang="it-IT" sz="2200" dirty="0" smtClean="0">
                <a:latin typeface="Arial" charset="0"/>
                <a:ea typeface="Arial" charset="0"/>
                <a:cs typeface="Arial" charset="0"/>
              </a:rPr>
              <a:t>Creazione </a:t>
            </a:r>
            <a:r>
              <a:rPr lang="it-IT" sz="2200" dirty="0">
                <a:latin typeface="Arial" charset="0"/>
                <a:ea typeface="Arial" charset="0"/>
                <a:cs typeface="Arial" charset="0"/>
              </a:rPr>
              <a:t>di reti tra istituzioni, operatori/attori, </a:t>
            </a:r>
            <a:r>
              <a:rPr lang="it-IT" sz="2200" i="1" dirty="0">
                <a:latin typeface="Arial" charset="0"/>
                <a:ea typeface="Arial" charset="0"/>
                <a:cs typeface="Arial" charset="0"/>
              </a:rPr>
              <a:t>stakeholder</a:t>
            </a:r>
            <a:r>
              <a:rPr lang="it-IT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200" dirty="0" smtClean="0">
                <a:latin typeface="Arial" charset="0"/>
                <a:ea typeface="Arial" charset="0"/>
                <a:cs typeface="Arial" charset="0"/>
              </a:rPr>
              <a:t>(comunità </a:t>
            </a:r>
            <a:r>
              <a:rPr lang="it-IT" sz="2200" dirty="0">
                <a:latin typeface="Arial" charset="0"/>
                <a:ea typeface="Arial" charset="0"/>
                <a:cs typeface="Arial" charset="0"/>
              </a:rPr>
              <a:t>di persone e gruppi di aziende che si influenzano a vicenda e coinvolgono altre reti su scala locale e globale)</a:t>
            </a:r>
          </a:p>
          <a:p>
            <a:pPr marL="342900" indent="-342900">
              <a:spcBef>
                <a:spcPts val="600"/>
              </a:spcBef>
              <a:buClr>
                <a:srgbClr val="FF0066"/>
              </a:buClr>
              <a:buFont typeface="Arial" charset="0"/>
              <a:buChar char="•"/>
            </a:pPr>
            <a:r>
              <a:rPr lang="it-IT" sz="2200" dirty="0" smtClean="0">
                <a:latin typeface="Arial" charset="0"/>
                <a:ea typeface="Arial" charset="0"/>
                <a:cs typeface="Arial" charset="0"/>
              </a:rPr>
              <a:t>Commercializzazione dei prodotti </a:t>
            </a:r>
            <a:r>
              <a:rPr lang="it-IT" sz="2200" dirty="0">
                <a:latin typeface="Arial" charset="0"/>
                <a:ea typeface="Arial" charset="0"/>
                <a:cs typeface="Arial" charset="0"/>
              </a:rPr>
              <a:t>biologici intra ed extra </a:t>
            </a:r>
            <a:r>
              <a:rPr lang="it-IT" sz="2200" dirty="0" err="1" smtClean="0">
                <a:latin typeface="Arial" charset="0"/>
                <a:ea typeface="Arial" charset="0"/>
                <a:cs typeface="Arial" charset="0"/>
              </a:rPr>
              <a:t>biodistretto</a:t>
            </a:r>
            <a:endParaRPr lang="it-IT" sz="22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spcBef>
                <a:spcPts val="600"/>
              </a:spcBef>
              <a:buClr>
                <a:srgbClr val="FF0066"/>
              </a:buClr>
              <a:buFont typeface="Arial" charset="0"/>
              <a:buChar char="•"/>
            </a:pPr>
            <a:r>
              <a:rPr lang="it-IT" sz="2200" dirty="0">
                <a:latin typeface="Arial" charset="0"/>
                <a:ea typeface="Arial" charset="0"/>
                <a:cs typeface="Arial" charset="0"/>
              </a:rPr>
              <a:t>Formazione calibrata sulle necessità del territorio e non confinata al settore biologico ed educazione permanente società civile</a:t>
            </a:r>
          </a:p>
          <a:p>
            <a:pPr marL="342900" indent="-342900">
              <a:spcBef>
                <a:spcPts val="600"/>
              </a:spcBef>
              <a:buClr>
                <a:srgbClr val="FF0066"/>
              </a:buClr>
              <a:buFont typeface="Arial" charset="0"/>
              <a:buChar char="•"/>
            </a:pPr>
            <a:r>
              <a:rPr lang="it-IT" sz="2200" dirty="0">
                <a:latin typeface="Arial" charset="0"/>
                <a:ea typeface="Arial" charset="0"/>
                <a:cs typeface="Arial" charset="0"/>
              </a:rPr>
              <a:t>Approccio partecipativo </a:t>
            </a:r>
            <a:r>
              <a:rPr lang="it-IT" sz="2200" dirty="0" smtClean="0">
                <a:latin typeface="Arial" charset="0"/>
                <a:ea typeface="Arial" charset="0"/>
                <a:cs typeface="Arial" charset="0"/>
              </a:rPr>
              <a:t>alla ricerca </a:t>
            </a:r>
            <a:r>
              <a:rPr lang="it-IT" sz="2200" dirty="0">
                <a:latin typeface="Arial" charset="0"/>
                <a:ea typeface="Arial" charset="0"/>
                <a:cs typeface="Arial" charset="0"/>
              </a:rPr>
              <a:t>e diffusione delle innovazioni</a:t>
            </a:r>
          </a:p>
          <a:p>
            <a:pPr marL="342900" indent="-342900">
              <a:spcBef>
                <a:spcPts val="600"/>
              </a:spcBef>
              <a:buClr>
                <a:srgbClr val="FF0066"/>
              </a:buClr>
              <a:buFont typeface="Arial" charset="0"/>
              <a:buChar char="•"/>
            </a:pPr>
            <a:r>
              <a:rPr lang="it-IT" sz="2200" dirty="0">
                <a:latin typeface="Arial" charset="0"/>
                <a:ea typeface="Arial" charset="0"/>
                <a:cs typeface="Arial" charset="0"/>
              </a:rPr>
              <a:t>Trasferimento buone pratiche al di fuori del territorio</a:t>
            </a:r>
            <a:endParaRPr lang="it-IT" sz="2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695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2353" y="1700103"/>
            <a:ext cx="4296428" cy="338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it-IT" altLang="it-IT" sz="1800" b="1" dirty="0">
                <a:solidFill>
                  <a:srgbClr val="000000"/>
                </a:solidFill>
              </a:rPr>
              <a:t>P</a:t>
            </a:r>
            <a:r>
              <a:rPr lang="it-IT" altLang="it-IT" sz="1800" b="1" dirty="0" smtClean="0">
                <a:solidFill>
                  <a:srgbClr val="000000"/>
                </a:solidFill>
              </a:rPr>
              <a:t>roblema </a:t>
            </a:r>
            <a:r>
              <a:rPr lang="it-IT" altLang="it-IT" sz="1800" b="1" dirty="0">
                <a:solidFill>
                  <a:srgbClr val="000000"/>
                </a:solidFill>
              </a:rPr>
              <a:t>delle risorse comuni </a:t>
            </a:r>
            <a:r>
              <a:rPr lang="it-IT" altLang="it-IT" sz="1800" b="1" dirty="0" smtClean="0">
                <a:solidFill>
                  <a:srgbClr val="000000"/>
                </a:solidFill>
              </a:rPr>
              <a:t>(</a:t>
            </a:r>
            <a:r>
              <a:rPr lang="it-IT" altLang="it-IT" sz="1800" b="1" i="1" dirty="0" err="1">
                <a:solidFill>
                  <a:srgbClr val="000000"/>
                </a:solidFill>
              </a:rPr>
              <a:t>T</a:t>
            </a:r>
            <a:r>
              <a:rPr lang="it-IT" altLang="it-IT" sz="1800" b="1" i="1" dirty="0" err="1" smtClean="0">
                <a:solidFill>
                  <a:srgbClr val="000000"/>
                </a:solidFill>
              </a:rPr>
              <a:t>ragedy</a:t>
            </a:r>
            <a:r>
              <a:rPr lang="it-IT" altLang="it-IT" sz="1800" b="1" i="1" dirty="0" smtClean="0">
                <a:solidFill>
                  <a:srgbClr val="000000"/>
                </a:solidFill>
              </a:rPr>
              <a:t> </a:t>
            </a:r>
            <a:r>
              <a:rPr lang="it-IT" altLang="it-IT" sz="1800" b="1" i="1" dirty="0">
                <a:solidFill>
                  <a:srgbClr val="000000"/>
                </a:solidFill>
              </a:rPr>
              <a:t>of the </a:t>
            </a:r>
            <a:r>
              <a:rPr lang="it-IT" altLang="it-IT" sz="1800" b="1" i="1" dirty="0" err="1" smtClean="0">
                <a:solidFill>
                  <a:srgbClr val="000000"/>
                </a:solidFill>
              </a:rPr>
              <a:t>commons</a:t>
            </a:r>
            <a:r>
              <a:rPr lang="it-IT" altLang="it-IT" sz="1800" b="1" dirty="0" smtClean="0">
                <a:solidFill>
                  <a:srgbClr val="000000"/>
                </a:solidFill>
              </a:rPr>
              <a:t>)</a:t>
            </a:r>
            <a:endParaRPr lang="it-IT" altLang="it-IT" sz="1600" dirty="0" smtClean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endParaRPr lang="it-IT" altLang="it-IT" sz="1600" dirty="0">
              <a:solidFill>
                <a:srgbClr val="000000"/>
              </a:solidFill>
            </a:endParaRPr>
          </a:p>
          <a:p>
            <a:pPr>
              <a:buClrTx/>
              <a:buFont typeface="Arial" charset="0"/>
              <a:buChar char="•"/>
            </a:pPr>
            <a:r>
              <a:rPr lang="it-IT" altLang="it-IT" sz="1800" b="1" dirty="0" smtClean="0">
                <a:solidFill>
                  <a:srgbClr val="000000"/>
                </a:solidFill>
              </a:rPr>
              <a:t>Dilemma del prigioniero: </a:t>
            </a:r>
            <a:r>
              <a:rPr lang="it-IT" altLang="it-IT" sz="1800" dirty="0" smtClean="0">
                <a:solidFill>
                  <a:srgbClr val="000000"/>
                </a:solidFill>
              </a:rPr>
              <a:t>competere è meglio che cooperare (ma così è peggio per tutti)</a:t>
            </a:r>
            <a:endParaRPr lang="it-IT" altLang="it-IT" sz="1800" dirty="0" smtClean="0">
              <a:solidFill>
                <a:srgbClr val="000000"/>
              </a:solidFill>
            </a:endParaRPr>
          </a:p>
          <a:p>
            <a:pPr>
              <a:buClrTx/>
              <a:buFont typeface="Arial" charset="0"/>
              <a:buChar char="•"/>
            </a:pPr>
            <a:endParaRPr lang="it-IT" altLang="it-IT" sz="1800" b="1" dirty="0" smtClean="0">
              <a:solidFill>
                <a:srgbClr val="000000"/>
              </a:solidFill>
            </a:endParaRPr>
          </a:p>
          <a:p>
            <a:pPr>
              <a:buClrTx/>
              <a:buFont typeface="Arial" charset="0"/>
              <a:buChar char="•"/>
            </a:pPr>
            <a:r>
              <a:rPr lang="it-IT" altLang="it-IT" sz="1800" b="1" i="1" dirty="0" smtClean="0">
                <a:solidFill>
                  <a:srgbClr val="000000"/>
                </a:solidFill>
              </a:rPr>
              <a:t>Free </a:t>
            </a:r>
            <a:r>
              <a:rPr lang="it-IT" altLang="it-IT" sz="1800" b="1" i="1" dirty="0" err="1" smtClean="0">
                <a:solidFill>
                  <a:srgbClr val="000000"/>
                </a:solidFill>
              </a:rPr>
              <a:t>riding</a:t>
            </a:r>
            <a:r>
              <a:rPr lang="it-IT" altLang="it-IT" sz="1800" b="1" i="1" dirty="0" smtClean="0">
                <a:solidFill>
                  <a:srgbClr val="000000"/>
                </a:solidFill>
              </a:rPr>
              <a:t>: </a:t>
            </a:r>
            <a:r>
              <a:rPr lang="it-IT" sz="1800" dirty="0" smtClean="0"/>
              <a:t>“</a:t>
            </a:r>
            <a:endParaRPr lang="it-IT" sz="1600" dirty="0" smtClean="0">
              <a:solidFill>
                <a:schemeClr val="tx1"/>
              </a:solidFill>
            </a:endParaRPr>
          </a:p>
          <a:p>
            <a:pPr marL="0" indent="0">
              <a:buClrTx/>
            </a:pPr>
            <a:r>
              <a:rPr lang="it-IT" sz="1600" dirty="0">
                <a:solidFill>
                  <a:schemeClr val="tx1"/>
                </a:solidFill>
              </a:rPr>
              <a:t>	</a:t>
            </a:r>
            <a:r>
              <a:rPr lang="it-IT" sz="1800" dirty="0" smtClean="0">
                <a:solidFill>
                  <a:schemeClr val="tx1"/>
                </a:solidFill>
              </a:rPr>
              <a:t>l’egoismo </a:t>
            </a:r>
            <a:r>
              <a:rPr lang="it-IT" sz="1800" dirty="0">
                <a:solidFill>
                  <a:schemeClr val="tx1"/>
                </a:solidFill>
              </a:rPr>
              <a:t>e </a:t>
            </a:r>
            <a:r>
              <a:rPr lang="it-IT" sz="1800" dirty="0" smtClean="0">
                <a:solidFill>
                  <a:schemeClr val="tx1"/>
                </a:solidFill>
              </a:rPr>
              <a:t>l’irrazionalità portano a 	sfruttare gli </a:t>
            </a:r>
            <a:r>
              <a:rPr lang="it-IT" sz="1800" dirty="0">
                <a:solidFill>
                  <a:schemeClr val="tx1"/>
                </a:solidFill>
              </a:rPr>
              <a:t>sforzi </a:t>
            </a:r>
            <a:r>
              <a:rPr lang="it-IT" sz="1800" dirty="0" smtClean="0">
                <a:solidFill>
                  <a:schemeClr val="tx1"/>
                </a:solidFill>
              </a:rPr>
              <a:t>collettivi altrui</a:t>
            </a:r>
            <a:r>
              <a:rPr lang="it-IT" sz="1800" dirty="0">
                <a:solidFill>
                  <a:schemeClr val="tx1"/>
                </a:solidFill>
              </a:rPr>
              <a:t>, </a:t>
            </a:r>
            <a:r>
              <a:rPr lang="it-IT" sz="1800" dirty="0" smtClean="0">
                <a:solidFill>
                  <a:schemeClr val="tx1"/>
                </a:solidFill>
              </a:rPr>
              <a:t>	senza contribuirvi</a:t>
            </a:r>
            <a:endParaRPr lang="it-IT" altLang="it-IT" sz="1800" b="1" dirty="0" smtClean="0">
              <a:solidFill>
                <a:schemeClr val="tx1"/>
              </a:solidFill>
            </a:endParaRPr>
          </a:p>
          <a:p>
            <a:pPr>
              <a:buClrTx/>
              <a:buFontTx/>
              <a:buAutoNum type="arabicParenR" startAt="2"/>
            </a:pPr>
            <a:endParaRPr lang="it-IT" altLang="it-IT" sz="1800" b="1" dirty="0">
              <a:solidFill>
                <a:srgbClr val="00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856120" y="212943"/>
            <a:ext cx="8010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charset="0"/>
                <a:ea typeface="Arial" charset="0"/>
                <a:cs typeface="Arial" charset="0"/>
              </a:rPr>
              <a:t>Autogestione </a:t>
            </a:r>
            <a:r>
              <a:rPr lang="it-IT" sz="2400" dirty="0" smtClean="0">
                <a:latin typeface="Arial" charset="0"/>
                <a:ea typeface="Arial" charset="0"/>
                <a:cs typeface="Arial" charset="0"/>
              </a:rPr>
              <a:t>dei </a:t>
            </a:r>
            <a:r>
              <a:rPr lang="it-IT" sz="2400" dirty="0">
                <a:latin typeface="Arial" charset="0"/>
                <a:ea typeface="Arial" charset="0"/>
                <a:cs typeface="Arial" charset="0"/>
              </a:rPr>
              <a:t>beni </a:t>
            </a:r>
            <a:r>
              <a:rPr lang="it-IT" sz="2400" dirty="0" smtClean="0">
                <a:latin typeface="Arial" charset="0"/>
                <a:ea typeface="Arial" charset="0"/>
                <a:cs typeface="Arial" charset="0"/>
              </a:rPr>
              <a:t>comuni* e </a:t>
            </a:r>
            <a:r>
              <a:rPr lang="it-IT" sz="2400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it-IT" sz="2400" dirty="0" smtClean="0">
                <a:latin typeface="Arial" charset="0"/>
                <a:ea typeface="Arial" charset="0"/>
                <a:cs typeface="Arial" charset="0"/>
              </a:rPr>
              <a:t>ostenibilità dei territori: </a:t>
            </a:r>
          </a:p>
          <a:p>
            <a:pPr algn="ctr"/>
            <a:r>
              <a:rPr lang="it-IT" sz="2400" dirty="0" smtClean="0">
                <a:latin typeface="Arial" charset="0"/>
                <a:ea typeface="Arial" charset="0"/>
                <a:cs typeface="Arial" charset="0"/>
              </a:rPr>
              <a:t>l’approccio di </a:t>
            </a:r>
            <a:r>
              <a:rPr lang="it-IT" sz="2400" dirty="0" err="1" smtClean="0">
                <a:latin typeface="Arial" charset="0"/>
                <a:ea typeface="Arial" charset="0"/>
                <a:cs typeface="Arial" charset="0"/>
              </a:rPr>
              <a:t>Elinor</a:t>
            </a:r>
            <a:r>
              <a:rPr lang="it-IT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400" dirty="0" err="1" smtClean="0">
                <a:latin typeface="Arial" charset="0"/>
                <a:ea typeface="Arial" charset="0"/>
                <a:cs typeface="Arial" charset="0"/>
              </a:rPr>
              <a:t>Ostrom</a:t>
            </a:r>
            <a:endParaRPr lang="it-IT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516582" y="1398400"/>
            <a:ext cx="757103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t-IT" dirty="0">
                <a:latin typeface="Arial" charset="0"/>
                <a:ea typeface="Arial" charset="0"/>
                <a:cs typeface="Arial" charset="0"/>
              </a:rPr>
              <a:t>I beni comuni incorporano un sistema di relazioni sociali basato 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su 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cooperazione e 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partecipazione. La conoscenza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la fiducia 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e 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la comunicazione 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tra i componenti di una 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comunità locale rendono possibile la definizione di un sistema di regole condivise per la riduzione 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del </a:t>
            </a:r>
            <a:r>
              <a:rPr lang="it-IT" dirty="0" err="1" smtClean="0">
                <a:latin typeface="Arial" charset="0"/>
                <a:ea typeface="Arial" charset="0"/>
                <a:cs typeface="Arial" charset="0"/>
              </a:rPr>
              <a:t>sovrasfruttamento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delle risorse naturali (acqua, aria, 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terra) che 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sono </a:t>
            </a:r>
            <a:r>
              <a:rPr lang="it-IT" b="1" dirty="0">
                <a:latin typeface="Arial" charset="0"/>
                <a:ea typeface="Arial" charset="0"/>
                <a:cs typeface="Arial" charset="0"/>
              </a:rPr>
              <a:t>sistemi di sostegno alla </a:t>
            </a:r>
            <a:r>
              <a:rPr lang="it-IT" b="1" dirty="0" smtClean="0">
                <a:latin typeface="Arial" charset="0"/>
                <a:ea typeface="Arial" charset="0"/>
                <a:cs typeface="Arial" charset="0"/>
              </a:rPr>
              <a:t>vita</a:t>
            </a:r>
          </a:p>
          <a:p>
            <a:pPr>
              <a:spcAft>
                <a:spcPts val="1200"/>
              </a:spcAft>
            </a:pPr>
            <a:endParaRPr lang="it-IT" b="1" dirty="0"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1200"/>
              </a:spcAft>
            </a:pPr>
            <a:endParaRPr lang="it-IT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1200"/>
              </a:spcAft>
            </a:pP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M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odifica  dell’approccio teorico 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e 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procedurale 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convenzionale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che 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è: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gerarchico 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(non tiene conto delle persone “senza potere e senza proprietà” 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considerate incapaci, ponendo grande 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problema di democrazia 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reale) </a:t>
            </a:r>
            <a:endParaRPr lang="it-IT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burocratico (con spreco di 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risorse naturali, 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umane ed economiche, provocando 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un aumento ingiustificato di spesa pubblica a carico dei cittadini, 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senza 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essere 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grado </a:t>
            </a:r>
            <a:r>
              <a:rPr lang="it-IT" dirty="0">
                <a:latin typeface="Arial" charset="0"/>
                <a:ea typeface="Arial" charset="0"/>
                <a:cs typeface="Arial" charset="0"/>
              </a:rPr>
              <a:t>di risolvere i loro 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problemi</a:t>
            </a:r>
            <a:r>
              <a:rPr lang="it-IT" dirty="0" smtClean="0">
                <a:latin typeface="Arial" charset="0"/>
                <a:ea typeface="Arial" charset="0"/>
                <a:cs typeface="Arial" charset="0"/>
              </a:rPr>
              <a:t>).</a:t>
            </a:r>
            <a:endParaRPr lang="it-IT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Connettore 2 5"/>
          <p:cNvCxnSpPr/>
          <p:nvPr/>
        </p:nvCxnSpPr>
        <p:spPr>
          <a:xfrm>
            <a:off x="5680364" y="3131137"/>
            <a:ext cx="13854" cy="817418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84909" y="6488668"/>
            <a:ext cx="3331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Arial" charset="0"/>
                <a:ea typeface="Arial" charset="0"/>
                <a:cs typeface="Arial" charset="0"/>
              </a:rPr>
              <a:t>* 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R</a:t>
            </a:r>
            <a:r>
              <a:rPr lang="it-IT" sz="1400" dirty="0" smtClean="0">
                <a:latin typeface="Arial" charset="0"/>
                <a:ea typeface="Arial" charset="0"/>
                <a:cs typeface="Arial" charset="0"/>
              </a:rPr>
              <a:t>ivalità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, non escludibilità nel consumo</a:t>
            </a:r>
          </a:p>
          <a:p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77543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1576849"/>
            <a:ext cx="1203959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</a:t>
            </a:r>
            <a:endParaRPr lang="it-IT" dirty="0" smtClean="0"/>
          </a:p>
          <a:p>
            <a:pPr marL="342900" indent="-342900">
              <a:buFont typeface="+mj-lt"/>
              <a:buAutoNum type="arabicPeriod"/>
            </a:pP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C</a:t>
            </a:r>
            <a:r>
              <a:rPr lang="it-IT" sz="2000" dirty="0" smtClean="0">
                <a:latin typeface="Arial" charset="0"/>
                <a:ea typeface="Arial" charset="0"/>
                <a:cs typeface="Arial" charset="0"/>
              </a:rPr>
              <a:t>hiara 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definizione fisica dei confini della risorsa collettiva; </a:t>
            </a:r>
            <a:endParaRPr lang="it-IT" sz="20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2000" dirty="0" smtClean="0">
                <a:latin typeface="Arial" charset="0"/>
                <a:ea typeface="Arial" charset="0"/>
                <a:cs typeface="Arial" charset="0"/>
              </a:rPr>
              <a:t>congruenza 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tra </a:t>
            </a:r>
            <a:r>
              <a:rPr lang="it-IT" sz="2000" dirty="0" smtClean="0">
                <a:latin typeface="Arial" charset="0"/>
                <a:ea typeface="Arial" charset="0"/>
                <a:cs typeface="Arial" charset="0"/>
              </a:rPr>
              <a:t>regole 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di </a:t>
            </a:r>
            <a:r>
              <a:rPr lang="it-IT" sz="2000" dirty="0" smtClean="0">
                <a:latin typeface="Arial" charset="0"/>
                <a:ea typeface="Arial" charset="0"/>
                <a:cs typeface="Arial" charset="0"/>
              </a:rPr>
              <a:t>appropriazione/fornitura e 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condizioni locali; </a:t>
            </a:r>
            <a:endParaRPr lang="it-IT" sz="20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2000" dirty="0" smtClean="0">
                <a:latin typeface="Arial" charset="0"/>
                <a:ea typeface="Arial" charset="0"/>
                <a:cs typeface="Arial" charset="0"/>
              </a:rPr>
              <a:t>metodi 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di decisione collettiva; </a:t>
            </a:r>
            <a:endParaRPr lang="it-IT" sz="20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2000" dirty="0" smtClean="0">
                <a:latin typeface="Arial" charset="0"/>
                <a:ea typeface="Arial" charset="0"/>
                <a:cs typeface="Arial" charset="0"/>
              </a:rPr>
              <a:t>controllo 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dei sorveglianti </a:t>
            </a:r>
            <a:r>
              <a:rPr lang="it-IT" sz="2000" dirty="0" smtClean="0">
                <a:latin typeface="Arial" charset="0"/>
                <a:ea typeface="Arial" charset="0"/>
                <a:cs typeface="Arial" charset="0"/>
              </a:rPr>
              <a:t>sulle 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condizioni d’uso della risorsa collettiva </a:t>
            </a:r>
            <a:r>
              <a:rPr lang="it-IT" sz="2000" dirty="0" smtClean="0">
                <a:latin typeface="Arial" charset="0"/>
                <a:ea typeface="Arial" charset="0"/>
                <a:cs typeface="Arial" charset="0"/>
              </a:rPr>
              <a:t>e 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sul comportamento degli </a:t>
            </a:r>
            <a:r>
              <a:rPr lang="it-IT" sz="2000" dirty="0" smtClean="0">
                <a:latin typeface="Arial" charset="0"/>
                <a:ea typeface="Arial" charset="0"/>
                <a:cs typeface="Arial" charset="0"/>
              </a:rPr>
              <a:t>utilizzatori;</a:t>
            </a:r>
            <a:endParaRPr lang="it-IT" sz="20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2000" dirty="0" smtClean="0">
                <a:latin typeface="Arial" charset="0"/>
                <a:ea typeface="Arial" charset="0"/>
                <a:cs typeface="Arial" charset="0"/>
              </a:rPr>
              <a:t>sanzioni 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progressive; </a:t>
            </a:r>
            <a:endParaRPr lang="it-IT" sz="20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2000" dirty="0" smtClean="0">
                <a:latin typeface="Arial" charset="0"/>
                <a:ea typeface="Arial" charset="0"/>
                <a:cs typeface="Arial" charset="0"/>
              </a:rPr>
              <a:t>meccanismi 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di risoluzione dei conflitti; </a:t>
            </a:r>
            <a:endParaRPr lang="it-IT" sz="20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2000" dirty="0" smtClean="0">
                <a:latin typeface="Arial" charset="0"/>
                <a:ea typeface="Arial" charset="0"/>
                <a:cs typeface="Arial" charset="0"/>
              </a:rPr>
              <a:t>riconoscimento 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del diritto ad organizzarsi da parte degli </a:t>
            </a:r>
            <a:r>
              <a:rPr lang="it-IT" sz="2000" dirty="0" smtClean="0">
                <a:latin typeface="Arial" charset="0"/>
                <a:ea typeface="Arial" charset="0"/>
                <a:cs typeface="Arial" charset="0"/>
              </a:rPr>
              <a:t>utilizzatori; </a:t>
            </a:r>
            <a:endParaRPr lang="it-IT" sz="20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2000" dirty="0" smtClean="0">
                <a:latin typeface="Arial" charset="0"/>
                <a:ea typeface="Arial" charset="0"/>
                <a:cs typeface="Arial" charset="0"/>
              </a:rPr>
              <a:t>organizzazione 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su più livelli dell’uso di risorse collettive </a:t>
            </a:r>
            <a:r>
              <a:rPr lang="it-IT" sz="2000" dirty="0" smtClean="0">
                <a:latin typeface="Arial" charset="0"/>
                <a:ea typeface="Arial" charset="0"/>
                <a:cs typeface="Arial" charset="0"/>
              </a:rPr>
              <a:t>appartenenti a 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sistemi più grandi, </a:t>
            </a:r>
            <a:r>
              <a:rPr lang="it-IT" sz="2000" dirty="0" smtClean="0">
                <a:latin typeface="Arial" charset="0"/>
                <a:ea typeface="Arial" charset="0"/>
                <a:cs typeface="Arial" charset="0"/>
              </a:rPr>
              <a:t>per 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ridurne la complessità e permettere che gruppi relativamente piccoli di persone possano auto-gestire il </a:t>
            </a:r>
            <a:r>
              <a:rPr lang="it-IT" sz="2000" dirty="0" smtClean="0">
                <a:latin typeface="Arial" charset="0"/>
                <a:ea typeface="Arial" charset="0"/>
                <a:cs typeface="Arial" charset="0"/>
              </a:rPr>
              <a:t>problema (è 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più facile </a:t>
            </a:r>
            <a:r>
              <a:rPr lang="it-IT" sz="2000" dirty="0" smtClean="0">
                <a:latin typeface="Arial" charset="0"/>
                <a:ea typeface="Arial" charset="0"/>
                <a:cs typeface="Arial" charset="0"/>
              </a:rPr>
              <a:t>risolvere </a:t>
            </a:r>
            <a:r>
              <a:rPr lang="it-IT" sz="2000" dirty="0">
                <a:latin typeface="Arial" charset="0"/>
                <a:ea typeface="Arial" charset="0"/>
                <a:cs typeface="Arial" charset="0"/>
              </a:rPr>
              <a:t>un problema quando ci si conosce di persona e si ha fiducia </a:t>
            </a:r>
            <a:r>
              <a:rPr lang="it-IT" sz="2000" dirty="0" smtClean="0">
                <a:latin typeface="Arial" charset="0"/>
                <a:ea typeface="Arial" charset="0"/>
                <a:cs typeface="Arial" charset="0"/>
              </a:rPr>
              <a:t>reciproca). </a:t>
            </a:r>
            <a:endParaRPr lang="it-IT" sz="2000" dirty="0">
              <a:latin typeface="Arial" charset="0"/>
              <a:ea typeface="Arial" charset="0"/>
              <a:cs typeface="Arial" charset="0"/>
            </a:endParaRPr>
          </a:p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87928" y="168667"/>
            <a:ext cx="11166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latin typeface="Arial" charset="0"/>
                <a:ea typeface="Arial" charset="0"/>
                <a:cs typeface="Arial" charset="0"/>
              </a:rPr>
              <a:t>Coordinate dell’auto-gestione cooperativa delle risorse naturali collettive</a:t>
            </a:r>
          </a:p>
        </p:txBody>
      </p:sp>
    </p:spTree>
    <p:extLst>
      <p:ext uri="{BB962C8B-B14F-4D97-AF65-F5344CB8AC3E}">
        <p14:creationId xmlns:p14="http://schemas.microsoft.com/office/powerpoint/2010/main" val="1702871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 txBox="1">
            <a:spLocks noGrp="1"/>
          </p:cNvSpPr>
          <p:nvPr>
            <p:ph type="title"/>
          </p:nvPr>
        </p:nvSpPr>
        <p:spPr>
          <a:xfrm>
            <a:off x="547966" y="1082733"/>
            <a:ext cx="110406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it-IT" sz="2400" dirty="0" smtClean="0">
                <a:latin typeface="Arial" charset="0"/>
                <a:ea typeface="Arial" charset="0"/>
                <a:cs typeface="Arial" charset="0"/>
              </a:rPr>
              <a:t>La </a:t>
            </a:r>
            <a:r>
              <a:rPr lang="it-IT" sz="2400" dirty="0" smtClean="0">
                <a:latin typeface="Arial" charset="0"/>
                <a:ea typeface="Arial" charset="0"/>
                <a:cs typeface="Arial" charset="0"/>
              </a:rPr>
              <a:t>realtà cambia in continuazione, per cui è necessario definire </a:t>
            </a:r>
            <a:r>
              <a:rPr lang="it-IT" sz="2400" dirty="0" smtClean="0">
                <a:latin typeface="Arial" charset="0"/>
                <a:ea typeface="Arial" charset="0"/>
                <a:cs typeface="Arial" charset="0"/>
              </a:rPr>
              <a:t>politiche che </a:t>
            </a:r>
            <a:r>
              <a:rPr lang="it-IT" sz="2400" dirty="0" smtClean="0">
                <a:latin typeface="Arial" charset="0"/>
                <a:ea typeface="Arial" charset="0"/>
                <a:cs typeface="Arial" charset="0"/>
              </a:rPr>
              <a:t>si </a:t>
            </a:r>
            <a:r>
              <a:rPr lang="it-IT" sz="2400" dirty="0" smtClean="0">
                <a:latin typeface="Arial" charset="0"/>
                <a:ea typeface="Arial" charset="0"/>
                <a:cs typeface="Arial" charset="0"/>
              </a:rPr>
              <a:t>adattino </a:t>
            </a:r>
            <a:r>
              <a:rPr lang="it-IT" sz="2400" dirty="0" smtClean="0">
                <a:latin typeface="Arial" charset="0"/>
                <a:ea typeface="Arial" charset="0"/>
                <a:cs typeface="Arial" charset="0"/>
              </a:rPr>
              <a:t>velocemente a tali cambiamenti, in contesti ambientali </a:t>
            </a:r>
            <a:r>
              <a:rPr lang="it-IT" sz="2400" dirty="0" smtClean="0">
                <a:latin typeface="Arial" charset="0"/>
                <a:ea typeface="Arial" charset="0"/>
                <a:cs typeface="Arial" charset="0"/>
              </a:rPr>
              <a:t>diversi</a:t>
            </a:r>
            <a:br>
              <a:rPr lang="it-IT" sz="2400" dirty="0" smtClean="0">
                <a:latin typeface="Arial" charset="0"/>
                <a:ea typeface="Arial" charset="0"/>
                <a:cs typeface="Arial" charset="0"/>
              </a:rPr>
            </a:br>
            <a:endParaRPr lang="it-IT" sz="24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it-IT" sz="2400" dirty="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it-IT" sz="2400" dirty="0" smtClean="0">
                <a:latin typeface="Arial" charset="0"/>
                <a:ea typeface="Arial" charset="0"/>
                <a:cs typeface="Arial" charset="0"/>
              </a:rPr>
              <a:t>on </a:t>
            </a:r>
            <a:r>
              <a:rPr lang="it-IT" sz="2400" dirty="0">
                <a:latin typeface="Arial" charset="0"/>
                <a:ea typeface="Arial" charset="0"/>
                <a:cs typeface="Arial" charset="0"/>
              </a:rPr>
              <a:t>ci sono regole uguali per tutti, né soluzioni generalmente valide. </a:t>
            </a:r>
            <a:r>
              <a:rPr lang="it-IT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it-IT" sz="2400" dirty="0" smtClean="0">
                <a:latin typeface="Arial" charset="0"/>
                <a:ea typeface="Arial" charset="0"/>
                <a:cs typeface="Arial" charset="0"/>
              </a:rPr>
              <a:t>Anzi</a:t>
            </a:r>
            <a:r>
              <a:rPr lang="it-IT" sz="2400" dirty="0">
                <a:latin typeface="Arial" charset="0"/>
                <a:ea typeface="Arial" charset="0"/>
                <a:cs typeface="Arial" charset="0"/>
              </a:rPr>
              <a:t>, non sempre la soluzione è garantita</a:t>
            </a:r>
            <a:endParaRPr lang="it-IT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egnaposto contenuto 2"/>
          <p:cNvSpPr txBox="1">
            <a:spLocks noGrp="1"/>
          </p:cNvSpPr>
          <p:nvPr>
            <p:ph idx="1"/>
          </p:nvPr>
        </p:nvSpPr>
        <p:spPr>
          <a:xfrm>
            <a:off x="221673" y="3737550"/>
            <a:ext cx="11582400" cy="36469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it-IT" sz="2400" dirty="0" smtClean="0">
                <a:latin typeface="Arial" charset="0"/>
                <a:ea typeface="Arial" charset="0"/>
                <a:cs typeface="Arial" charset="0"/>
              </a:rPr>
              <a:t>Nella diversità degli approcci possibili alla gestione dei beni comuni, sono centrali:</a:t>
            </a:r>
          </a:p>
          <a:p>
            <a:r>
              <a:rPr lang="it-IT" sz="2400" dirty="0" smtClean="0">
                <a:latin typeface="Arial" charset="0"/>
                <a:ea typeface="Arial" charset="0"/>
                <a:cs typeface="Arial" charset="0"/>
              </a:rPr>
              <a:t> il </a:t>
            </a:r>
            <a:r>
              <a:rPr lang="it-IT" sz="2400" b="1" dirty="0" smtClean="0">
                <a:latin typeface="Arial" charset="0"/>
                <a:ea typeface="Arial" charset="0"/>
                <a:cs typeface="Arial" charset="0"/>
              </a:rPr>
              <a:t>ruolo delle comunità,</a:t>
            </a:r>
            <a:r>
              <a:rPr lang="it-IT" sz="2400" dirty="0" smtClean="0">
                <a:latin typeface="Arial" charset="0"/>
                <a:ea typeface="Arial" charset="0"/>
                <a:cs typeface="Arial" charset="0"/>
              </a:rPr>
              <a:t> intese come gruppi di persone legate dall’uso sostenibile di una risorsa comune, e il loro </a:t>
            </a:r>
            <a:r>
              <a:rPr lang="it-IT" sz="2400" b="1" i="1" dirty="0" err="1" smtClean="0">
                <a:latin typeface="Arial" charset="0"/>
                <a:ea typeface="Arial" charset="0"/>
                <a:cs typeface="Arial" charset="0"/>
              </a:rPr>
              <a:t>empowerment</a:t>
            </a:r>
            <a:r>
              <a:rPr lang="it-IT" sz="24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400" dirty="0" smtClean="0">
                <a:latin typeface="Arial" charset="0"/>
                <a:ea typeface="Arial" charset="0"/>
                <a:cs typeface="Arial" charset="0"/>
              </a:rPr>
              <a:t>(potere a co-decidere sull’utilizzo e sulla destinazione di quella risorsa)</a:t>
            </a:r>
          </a:p>
          <a:p>
            <a:r>
              <a:rPr lang="it-IT" sz="2400" dirty="0" smtClean="0">
                <a:latin typeface="Arial" charset="0"/>
                <a:ea typeface="Arial" charset="0"/>
                <a:cs typeface="Arial" charset="0"/>
              </a:rPr>
              <a:t>la </a:t>
            </a:r>
            <a:r>
              <a:rPr lang="it-IT" sz="2400" b="1" dirty="0" smtClean="0">
                <a:latin typeface="Arial" charset="0"/>
                <a:ea typeface="Arial" charset="0"/>
                <a:cs typeface="Arial" charset="0"/>
              </a:rPr>
              <a:t>diversità istituzionale,</a:t>
            </a:r>
            <a:r>
              <a:rPr lang="it-IT" sz="2400" dirty="0" smtClean="0">
                <a:latin typeface="Arial" charset="0"/>
                <a:ea typeface="Arial" charset="0"/>
                <a:cs typeface="Arial" charset="0"/>
              </a:rPr>
              <a:t> ovvero l’esistenza di sistemi di regole “frutto di un processo lungo e conflittuale”, che permettono alle comunità locali di auto-gestire molte risorse collettive in modo soddisfacente per se stessi e sostenibile per le risorse. </a:t>
            </a:r>
          </a:p>
          <a:p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876296" y="376443"/>
            <a:ext cx="2085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latin typeface="Arial" charset="0"/>
                <a:ea typeface="Arial" charset="0"/>
                <a:cs typeface="Arial" charset="0"/>
              </a:rPr>
              <a:t>“No </a:t>
            </a:r>
            <a:r>
              <a:rPr lang="it-IT" sz="2400" dirty="0">
                <a:latin typeface="Arial" charset="0"/>
                <a:ea typeface="Arial" charset="0"/>
                <a:cs typeface="Arial" charset="0"/>
              </a:rPr>
              <a:t>Panacea”</a:t>
            </a:r>
            <a:endParaRPr lang="it-IT" sz="2400" dirty="0"/>
          </a:p>
        </p:txBody>
      </p:sp>
      <p:cxnSp>
        <p:nvCxnSpPr>
          <p:cNvPr id="9" name="Connettore 2 8"/>
          <p:cNvCxnSpPr/>
          <p:nvPr/>
        </p:nvCxnSpPr>
        <p:spPr>
          <a:xfrm>
            <a:off x="3325091" y="2837059"/>
            <a:ext cx="0" cy="75126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58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CI_des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588" y="62673"/>
            <a:ext cx="3124200" cy="955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04716" y="888193"/>
            <a:ext cx="11614245" cy="2387600"/>
          </a:xfrm>
        </p:spPr>
        <p:txBody>
          <a:bodyPr>
            <a:normAutofit/>
          </a:bodyPr>
          <a:lstStyle/>
          <a:p>
            <a:r>
              <a:rPr lang="it-IT" sz="5400" i="1" dirty="0" smtClean="0"/>
              <a:t>"</a:t>
            </a:r>
            <a:r>
              <a:rPr lang="it-IT" sz="5400" i="1" dirty="0"/>
              <a:t>Modelli, politiche e strategie per lo sviluppo dell’agricoltura </a:t>
            </a:r>
            <a:r>
              <a:rPr lang="it-IT" sz="5400" i="1" dirty="0" smtClean="0"/>
              <a:t>biologica”</a:t>
            </a:r>
            <a:endParaRPr lang="it-IT" sz="5400" i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054468" cy="3044422"/>
          </a:xfrm>
        </p:spPr>
        <p:txBody>
          <a:bodyPr>
            <a:normAutofit fontScale="47500" lnSpcReduction="20000"/>
          </a:bodyPr>
          <a:lstStyle/>
          <a:p>
            <a:r>
              <a:rPr lang="it-IT" sz="4000" b="1" dirty="0" smtClean="0"/>
              <a:t>Corso di formazione permanente dell’Università degli Studi di Urbino Carlo Bo</a:t>
            </a:r>
          </a:p>
          <a:p>
            <a:r>
              <a:rPr lang="it-IT" sz="2900" dirty="0" smtClean="0"/>
              <a:t>in </a:t>
            </a:r>
            <a:r>
              <a:rPr lang="it-IT" sz="2900" dirty="0"/>
              <a:t>collaborazione con </a:t>
            </a:r>
            <a:endParaRPr lang="it-IT" sz="2900" dirty="0" smtClean="0"/>
          </a:p>
          <a:p>
            <a:pPr>
              <a:lnSpc>
                <a:spcPct val="170000"/>
              </a:lnSpc>
            </a:pPr>
            <a:r>
              <a:rPr lang="it-IT" sz="3800" b="1" dirty="0" smtClean="0"/>
              <a:t>Comune </a:t>
            </a:r>
            <a:r>
              <a:rPr lang="it-IT" sz="3800" b="1" dirty="0"/>
              <a:t>di Isola del Piano (PU), </a:t>
            </a:r>
            <a:r>
              <a:rPr lang="it-IT" sz="3800" b="1" dirty="0" smtClean="0"/>
              <a:t>COSPE </a:t>
            </a:r>
            <a:r>
              <a:rPr lang="it-IT" sz="3800" b="1" dirty="0"/>
              <a:t>(Cooperazione per lo Sviluppo dei paesi Emergenti), </a:t>
            </a:r>
            <a:r>
              <a:rPr lang="it-IT" sz="3800" b="1" dirty="0" smtClean="0"/>
              <a:t>Tenuta </a:t>
            </a:r>
            <a:r>
              <a:rPr lang="it-IT" sz="3800" b="1" dirty="0"/>
              <a:t>di Montebello, </a:t>
            </a:r>
            <a:r>
              <a:rPr lang="it-IT" sz="3800" b="1" dirty="0" smtClean="0"/>
              <a:t>Fondazione </a:t>
            </a:r>
            <a:r>
              <a:rPr lang="it-IT" sz="3800" b="1" dirty="0" err="1"/>
              <a:t>Girolomoni</a:t>
            </a:r>
            <a:r>
              <a:rPr lang="it-IT" sz="3800" b="1" dirty="0"/>
              <a:t>, </a:t>
            </a:r>
            <a:r>
              <a:rPr lang="it-IT" sz="3800" b="1" dirty="0" smtClean="0"/>
              <a:t>Consorzio </a:t>
            </a:r>
            <a:r>
              <a:rPr lang="it-IT" sz="3800" b="1" dirty="0"/>
              <a:t>Marche Biologiche, </a:t>
            </a:r>
            <a:r>
              <a:rPr lang="it-IT" sz="3800" b="1" dirty="0" smtClean="0"/>
              <a:t>Alleanza </a:t>
            </a:r>
            <a:r>
              <a:rPr lang="it-IT" sz="3800" b="1" dirty="0"/>
              <a:t>delle Cooperative Italiane, </a:t>
            </a:r>
            <a:r>
              <a:rPr lang="it-IT" sz="3800" b="1" dirty="0" smtClean="0"/>
              <a:t>Associazione </a:t>
            </a:r>
            <a:r>
              <a:rPr lang="it-IT" sz="3800" b="1" dirty="0"/>
              <a:t>Medici per l’Ambiente, </a:t>
            </a:r>
            <a:r>
              <a:rPr lang="it-IT" sz="3800" b="1" dirty="0" smtClean="0"/>
              <a:t>Consiglio </a:t>
            </a:r>
            <a:r>
              <a:rPr lang="it-IT" sz="3800" b="1" dirty="0"/>
              <a:t>per la Ricerca in agricoltura e l’analisi dell’Economia Agraria (CREA), </a:t>
            </a:r>
            <a:r>
              <a:rPr lang="it-IT" sz="3800" b="1" dirty="0" smtClean="0"/>
              <a:t>Associazione </a:t>
            </a:r>
            <a:r>
              <a:rPr lang="it-IT" sz="3800" b="1" dirty="0"/>
              <a:t>Italiana per l’Agricoltura Biologica (AIAB), </a:t>
            </a:r>
            <a:r>
              <a:rPr lang="it-IT" sz="3800" b="1" dirty="0" smtClean="0"/>
              <a:t>Fondazione </a:t>
            </a:r>
            <a:r>
              <a:rPr lang="it-IT" sz="3800" b="1" dirty="0"/>
              <a:t>Italiana per la Ricerca in Agricoltura Biologica e Biodinamica (FIRAB).</a:t>
            </a:r>
          </a:p>
        </p:txBody>
      </p:sp>
    </p:spTree>
    <p:extLst>
      <p:ext uri="{BB962C8B-B14F-4D97-AF65-F5344CB8AC3E}">
        <p14:creationId xmlns:p14="http://schemas.microsoft.com/office/powerpoint/2010/main" val="52355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 noGrp="1"/>
          </p:cNvSpPr>
          <p:nvPr>
            <p:ph type="subTitle" idx="4294967295"/>
          </p:nvPr>
        </p:nvSpPr>
        <p:spPr>
          <a:xfrm>
            <a:off x="1980739" y="273353"/>
            <a:ext cx="8229627" cy="5857310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it-IT" sz="2400" i="1" dirty="0">
                <a:solidFill>
                  <a:srgbClr val="008000"/>
                </a:solidFill>
              </a:rPr>
              <a:t>Grazie per l'attenzione</a:t>
            </a:r>
          </a:p>
          <a:p>
            <a:pPr lvl="0" algn="ctr"/>
            <a:endParaRPr lang="it-IT" sz="2400" i="1" dirty="0"/>
          </a:p>
          <a:p>
            <a:pPr marL="0" lvl="0" indent="0" algn="ctr">
              <a:buNone/>
            </a:pPr>
            <a:r>
              <a:rPr lang="it-IT" sz="2400" i="1" dirty="0">
                <a:solidFill>
                  <a:srgbClr val="008000"/>
                </a:solidFill>
              </a:rPr>
              <a:t>e grazie a</a:t>
            </a:r>
          </a:p>
          <a:p>
            <a:pPr marL="0" lvl="0" indent="0" algn="ctr">
              <a:buNone/>
            </a:pPr>
            <a:r>
              <a:rPr lang="it-IT" sz="2400" i="1" dirty="0">
                <a:solidFill>
                  <a:srgbClr val="008000"/>
                </a:solidFill>
              </a:rPr>
              <a:t> </a:t>
            </a:r>
          </a:p>
          <a:p>
            <a:pPr marL="0" lvl="0" indent="0" algn="ctr">
              <a:buNone/>
            </a:pPr>
            <a:r>
              <a:rPr lang="it-IT" sz="2400" i="1" dirty="0" smtClean="0">
                <a:solidFill>
                  <a:srgbClr val="008000"/>
                </a:solidFill>
              </a:rPr>
              <a:t>Gervasio Antonelli, Gian </a:t>
            </a:r>
            <a:r>
              <a:rPr lang="it-IT" sz="2400" i="1" dirty="0" smtClean="0">
                <a:solidFill>
                  <a:srgbClr val="008000"/>
                </a:solidFill>
              </a:rPr>
              <a:t>Italo </a:t>
            </a:r>
            <a:r>
              <a:rPr lang="it-IT" sz="2400" i="1" dirty="0" err="1" smtClean="0">
                <a:solidFill>
                  <a:srgbClr val="008000"/>
                </a:solidFill>
              </a:rPr>
              <a:t>Bischi</a:t>
            </a:r>
            <a:r>
              <a:rPr lang="it-IT" sz="2400" i="1" dirty="0">
                <a:solidFill>
                  <a:srgbClr val="008000"/>
                </a:solidFill>
              </a:rPr>
              <a:t>, Angela Genova, Mario </a:t>
            </a:r>
            <a:r>
              <a:rPr lang="it-IT" sz="2400" i="1" dirty="0" smtClean="0">
                <a:solidFill>
                  <a:srgbClr val="008000"/>
                </a:solidFill>
              </a:rPr>
              <a:t>Pianta </a:t>
            </a:r>
            <a:r>
              <a:rPr lang="it-IT" sz="2400" i="1" dirty="0" smtClean="0">
                <a:solidFill>
                  <a:srgbClr val="008000"/>
                </a:solidFill>
              </a:rPr>
              <a:t>(</a:t>
            </a:r>
            <a:r>
              <a:rPr lang="it-IT" sz="2400" i="1" dirty="0" smtClean="0">
                <a:solidFill>
                  <a:srgbClr val="008000"/>
                </a:solidFill>
              </a:rPr>
              <a:t>DESP-</a:t>
            </a:r>
            <a:r>
              <a:rPr lang="it-IT" sz="2400" i="1" dirty="0" err="1" smtClean="0">
                <a:solidFill>
                  <a:srgbClr val="008000"/>
                </a:solidFill>
              </a:rPr>
              <a:t>Uniurb</a:t>
            </a:r>
            <a:r>
              <a:rPr lang="it-IT" sz="2400" i="1" dirty="0" smtClean="0">
                <a:solidFill>
                  <a:srgbClr val="008000"/>
                </a:solidFill>
              </a:rPr>
              <a:t>), Laura Viganò (CREA-PB)</a:t>
            </a:r>
            <a:endParaRPr lang="it-IT" sz="2400" i="1" dirty="0" smtClean="0">
              <a:solidFill>
                <a:srgbClr val="008000"/>
              </a:solidFill>
            </a:endParaRPr>
          </a:p>
          <a:p>
            <a:pPr marL="0" lvl="0" indent="0" algn="ctr">
              <a:buNone/>
            </a:pPr>
            <a:r>
              <a:rPr lang="it-IT" sz="2400" i="1" dirty="0" smtClean="0">
                <a:solidFill>
                  <a:srgbClr val="008000"/>
                </a:solidFill>
              </a:rPr>
              <a:t>Diego Aluigi, Chiara Cordelli, Sofia </a:t>
            </a:r>
            <a:r>
              <a:rPr lang="it-IT" sz="2400" i="1" dirty="0" smtClean="0">
                <a:solidFill>
                  <a:srgbClr val="008000"/>
                </a:solidFill>
              </a:rPr>
              <a:t>Papa (</a:t>
            </a:r>
            <a:r>
              <a:rPr lang="it-IT" sz="2400" i="1" dirty="0" err="1" smtClean="0">
                <a:solidFill>
                  <a:srgbClr val="008000"/>
                </a:solidFill>
              </a:rPr>
              <a:t>Uniurb</a:t>
            </a:r>
            <a:r>
              <a:rPr lang="it-IT" sz="2400" i="1" dirty="0" smtClean="0">
                <a:solidFill>
                  <a:srgbClr val="008000"/>
                </a:solidFill>
              </a:rPr>
              <a:t>)</a:t>
            </a:r>
            <a:endParaRPr lang="it-IT" sz="2400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997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839244" y="-130154"/>
            <a:ext cx="9828756" cy="90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600" b="1" dirty="0" smtClean="0">
                <a:ea typeface="Arial" charset="0"/>
                <a:cs typeface="Arial" charset="0"/>
              </a:rPr>
              <a:t>Trasformazione dei modelli </a:t>
            </a:r>
            <a:r>
              <a:rPr lang="it-IT" altLang="it-IT" sz="2600" b="1" dirty="0">
                <a:ea typeface="Arial" charset="0"/>
                <a:cs typeface="Arial" charset="0"/>
              </a:rPr>
              <a:t>produttivi </a:t>
            </a:r>
            <a:r>
              <a:rPr lang="it-IT" altLang="it-IT" sz="2600" b="1" dirty="0" smtClean="0">
                <a:ea typeface="Arial" charset="0"/>
                <a:cs typeface="Arial" charset="0"/>
              </a:rPr>
              <a:t>agricoli e sostenibilità</a:t>
            </a:r>
            <a:endParaRPr lang="it-IT" altLang="it-IT" sz="2600" b="1" dirty="0">
              <a:ea typeface="Arial" charset="0"/>
              <a:cs typeface="Arial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637980"/>
              </p:ext>
            </p:extLst>
          </p:nvPr>
        </p:nvGraphicFramePr>
        <p:xfrm>
          <a:off x="401783" y="847475"/>
          <a:ext cx="11236036" cy="5376350"/>
        </p:xfrm>
        <a:graphic>
          <a:graphicData uri="http://schemas.openxmlformats.org/drawingml/2006/table">
            <a:tbl>
              <a:tblPr/>
              <a:tblGrid>
                <a:gridCol w="1702827"/>
                <a:gridCol w="1464529"/>
                <a:gridCol w="1679266"/>
                <a:gridCol w="1486436"/>
                <a:gridCol w="4902978"/>
              </a:tblGrid>
              <a:tr h="604456">
                <a:tc gridSpan="2"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Agricoltura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contadina</a:t>
                      </a:r>
                      <a:endParaRPr kumimoji="0" lang="it-IT" alt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alt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Agricoltura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industriale/convenzionale</a:t>
                      </a:r>
                      <a:endParaRPr kumimoji="0" lang="it-IT" alt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774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Riduzione di </a:t>
                      </a: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superfici coltivate, numero di aziende e occupati agricoli</a:t>
                      </a:r>
                      <a:endParaRPr kumimoji="0" lang="it-IT" alt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2248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Territori montani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Abbandono di attività agricola e </a:t>
                      </a: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allevamento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Avanzamento del bosco su prati-pascoli</a:t>
                      </a:r>
                      <a:endParaRPr kumimoji="0" lang="it-IT" alt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Banalizzazione del paesaggio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Riduzione della biodiversità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Erosione e dissesto idrogeologico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(</a:t>
                      </a:r>
                      <a:r>
                        <a:rPr kumimoji="0" lang="is-IS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…)</a:t>
                      </a: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2387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Territori di bassa collina e di pianura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alt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Intensivizzazione</a:t>
                      </a:r>
                      <a:r>
                        <a:rPr kumimoji="0" lang="it-IT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dei </a:t>
                      </a:r>
                      <a:r>
                        <a:rPr kumimoji="0" lang="it-IT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processi </a:t>
                      </a: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produttivi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Meccanizzazione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Specializzazione e monocoltura</a:t>
                      </a:r>
                      <a:endParaRPr kumimoji="0" lang="it-IT" alt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Competizione con usi </a:t>
                      </a: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extra-agricoli 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(consumo di suolo)</a:t>
                      </a:r>
                      <a:endParaRPr kumimoji="0" lang="it-IT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Banalizzazione del paesaggio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Inquinamento delle risorse naturali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Aumento dei gas serra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Perdita di fertilità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Riduzione della biodiversità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Insicurezza alimentare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(</a:t>
                      </a:r>
                      <a:r>
                        <a:rPr kumimoji="0" lang="is-IS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…)</a:t>
                      </a: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it-IT" alt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82774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Crescente (in)sostenibilità</a:t>
                      </a:r>
                      <a:endParaRPr kumimoji="0" lang="it-IT" alt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Line 124"/>
          <p:cNvSpPr>
            <a:spLocks noChangeShapeType="1"/>
          </p:cNvSpPr>
          <p:nvPr/>
        </p:nvSpPr>
        <p:spPr bwMode="auto">
          <a:xfrm>
            <a:off x="1524000" y="6657395"/>
            <a:ext cx="9144000" cy="1588"/>
          </a:xfrm>
          <a:prstGeom prst="line">
            <a:avLst/>
          </a:prstGeom>
          <a:noFill/>
          <a:ln w="63500" cap="sq">
            <a:solidFill>
              <a:srgbClr val="0070C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it-IT"/>
          </a:p>
        </p:txBody>
      </p:sp>
      <p:sp>
        <p:nvSpPr>
          <p:cNvPr id="6" name="Text Box 125"/>
          <p:cNvSpPr txBox="1">
            <a:spLocks noChangeArrowheads="1"/>
          </p:cNvSpPr>
          <p:nvPr/>
        </p:nvSpPr>
        <p:spPr bwMode="auto">
          <a:xfrm>
            <a:off x="7896225" y="6312476"/>
            <a:ext cx="2130496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buSzPct val="100000"/>
              <a:defRPr/>
            </a:pPr>
            <a:r>
              <a:rPr lang="it-IT" altLang="it-IT" sz="1600" i="1" dirty="0"/>
              <a:t>tempo, </a:t>
            </a:r>
            <a:r>
              <a:rPr lang="it-IT" altLang="it-IT" sz="1600" i="1" dirty="0" smtClean="0"/>
              <a:t>PIL pro </a:t>
            </a:r>
            <a:r>
              <a:rPr lang="it-IT" altLang="it-IT" sz="1600" i="1" dirty="0"/>
              <a:t>capite</a:t>
            </a:r>
          </a:p>
        </p:txBody>
      </p:sp>
      <p:cxnSp>
        <p:nvCxnSpPr>
          <p:cNvPr id="4" name="Connettore 2 3"/>
          <p:cNvCxnSpPr/>
          <p:nvPr/>
        </p:nvCxnSpPr>
        <p:spPr>
          <a:xfrm>
            <a:off x="3582444" y="1127342"/>
            <a:ext cx="3532340" cy="0"/>
          </a:xfrm>
          <a:prstGeom prst="straightConnector1">
            <a:avLst/>
          </a:prstGeom>
          <a:ln w="317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06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"/>
            <a:ext cx="4894263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0" y="6551614"/>
            <a:ext cx="1703388" cy="269875"/>
          </a:xfrm>
          <a:prstGeom prst="rect">
            <a:avLst/>
          </a:prstGeom>
          <a:noFill/>
          <a:ln>
            <a:noFill/>
          </a:ln>
        </p:spPr>
        <p:txBody>
          <a:bodyPr wrap="none" lIns="81638" tIns="40819" rIns="81638" bIns="40819" compatLnSpc="0">
            <a:spAutoFit/>
          </a:bodyPr>
          <a:lstStyle/>
          <a:p>
            <a:pPr>
              <a:defRPr/>
            </a:pPr>
            <a:r>
              <a:rPr lang="it-IT" sz="1270">
                <a:solidFill>
                  <a:srgbClr val="FFFFFF"/>
                </a:solidFill>
                <a:latin typeface="Arial" pitchFamily="18"/>
                <a:ea typeface="Arial Unicode MS" pitchFamily="2"/>
                <a:cs typeface="Arial Unicode MS" pitchFamily="2"/>
              </a:rPr>
              <a:t>Foto di Lucia Falcioni</a:t>
            </a:r>
          </a:p>
        </p:txBody>
      </p:sp>
      <p:pic>
        <p:nvPicPr>
          <p:cNvPr id="29699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4" y="-4239"/>
            <a:ext cx="4376737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356" y="2825751"/>
            <a:ext cx="6615646" cy="404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7" y="2825750"/>
            <a:ext cx="302418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Immagin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680" y="5619615"/>
            <a:ext cx="1665354" cy="124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CasellaDiTesto 1"/>
          <p:cNvSpPr txBox="1">
            <a:spLocks noChangeArrowheads="1"/>
          </p:cNvSpPr>
          <p:nvPr/>
        </p:nvSpPr>
        <p:spPr bwMode="auto">
          <a:xfrm>
            <a:off x="9070975" y="6608764"/>
            <a:ext cx="1633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FFFF00"/>
                </a:solidFill>
              </a:rPr>
              <a:t>Foto di Lucia Falcioni</a:t>
            </a:r>
          </a:p>
        </p:txBody>
      </p:sp>
    </p:spTree>
    <p:extLst>
      <p:ext uri="{BB962C8B-B14F-4D97-AF65-F5344CB8AC3E}">
        <p14:creationId xmlns:p14="http://schemas.microsoft.com/office/powerpoint/2010/main" val="33473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verso sogesta0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213850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9070975" y="6608764"/>
            <a:ext cx="1633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FFFF00"/>
                </a:solidFill>
              </a:rPr>
              <a:t>Foto di Lucia Falcioni</a:t>
            </a:r>
          </a:p>
        </p:txBody>
      </p:sp>
    </p:spTree>
    <p:extLst>
      <p:ext uri="{BB962C8B-B14F-4D97-AF65-F5344CB8AC3E}">
        <p14:creationId xmlns:p14="http://schemas.microsoft.com/office/powerpoint/2010/main" val="19614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6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85459" y="97127"/>
            <a:ext cx="9592041" cy="1008112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latin typeface="Arial" charset="0"/>
                <a:ea typeface="Arial" charset="0"/>
                <a:cs typeface="Arial" charset="0"/>
              </a:rPr>
              <a:t>Consumo di suolo nelle Marche</a:t>
            </a:r>
            <a:endParaRPr lang="it-IT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05654"/>
            <a:ext cx="3998267" cy="565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5951984" y="6639164"/>
            <a:ext cx="57473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Arial" charset="0"/>
                <a:ea typeface="Arial" charset="0"/>
                <a:cs typeface="Arial" charset="0"/>
              </a:rPr>
              <a:t>Fonte: rete di monitoraggio ISPRA-ARPA-APPA (2016), </a:t>
            </a:r>
            <a:r>
              <a:rPr lang="it-IT" sz="1000" dirty="0">
                <a:latin typeface="Arial" charset="0"/>
                <a:ea typeface="Arial" charset="0"/>
                <a:cs typeface="Arial" charset="0"/>
                <a:hlinkClick r:id="rId4"/>
              </a:rPr>
              <a:t>http://www.isprambiente.gov.it</a:t>
            </a:r>
            <a:endParaRPr lang="it-IT" sz="1000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632210"/>
              </p:ext>
            </p:extLst>
          </p:nvPr>
        </p:nvGraphicFramePr>
        <p:xfrm>
          <a:off x="8104340" y="1578763"/>
          <a:ext cx="4019355" cy="2750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985"/>
                <a:gridCol w="637993"/>
                <a:gridCol w="655392"/>
                <a:gridCol w="1449985"/>
              </a:tblGrid>
              <a:tr h="481752">
                <a:tc gridSpan="4"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Comuni con una superficie di consumo di suolo maggiore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802921">
                <a:tc>
                  <a:txBody>
                    <a:bodyPr/>
                    <a:lstStyle/>
                    <a:p>
                      <a:pPr algn="l"/>
                      <a:r>
                        <a:rPr lang="it-IT" sz="16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Comune</a:t>
                      </a:r>
                      <a:endParaRPr lang="it-IT" sz="16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% 2015</a:t>
                      </a:r>
                      <a:endParaRPr lang="it-IT" sz="16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km2 2015</a:t>
                      </a:r>
                      <a:endParaRPr lang="it-IT" sz="16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Incremento % 2012-2015</a:t>
                      </a:r>
                      <a:endParaRPr lang="it-IT" sz="16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/>
                </a:tc>
              </a:tr>
              <a:tr h="435871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Pesaro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18,6</a:t>
                      </a:r>
                      <a:endParaRPr lang="it-IT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24</a:t>
                      </a:r>
                      <a:endParaRPr lang="it-IT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0,3</a:t>
                      </a:r>
                      <a:endParaRPr lang="it-IT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435871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Ancona</a:t>
                      </a:r>
                      <a:endParaRPr lang="it-IT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17,4</a:t>
                      </a:r>
                      <a:endParaRPr lang="it-IT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22</a:t>
                      </a:r>
                      <a:endParaRPr lang="it-IT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0,7</a:t>
                      </a:r>
                      <a:endParaRPr lang="it-IT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435871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Fano</a:t>
                      </a:r>
                      <a:endParaRPr lang="it-IT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17,2</a:t>
                      </a:r>
                      <a:endParaRPr lang="it-IT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21</a:t>
                      </a:r>
                      <a:endParaRPr lang="it-IT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1,0</a:t>
                      </a:r>
                      <a:endParaRPr lang="it-IT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677859"/>
              </p:ext>
            </p:extLst>
          </p:nvPr>
        </p:nvGraphicFramePr>
        <p:xfrm>
          <a:off x="4230333" y="1570832"/>
          <a:ext cx="3744416" cy="41757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21558"/>
                <a:gridCol w="2422858"/>
              </a:tblGrid>
              <a:tr h="842392">
                <a:tc gridSpan="2">
                  <a:txBody>
                    <a:bodyPr/>
                    <a:lstStyle/>
                    <a:p>
                      <a:r>
                        <a:rPr lang="it-IT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Consumo % di suolo rispetto alla superficie regionale</a:t>
                      </a:r>
                      <a:r>
                        <a:rPr lang="it-IT" sz="18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it-IT" sz="16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lang="it-IT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valori min e </a:t>
                      </a:r>
                      <a:r>
                        <a:rPr lang="it-IT" sz="160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max</a:t>
                      </a:r>
                      <a:r>
                        <a:rPr lang="it-IT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lang="it-IT" sz="1600" i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</a:tr>
              <a:tr h="350648">
                <a:tc>
                  <a:txBody>
                    <a:bodyPr/>
                    <a:lstStyle/>
                    <a:p>
                      <a:r>
                        <a:rPr lang="it-IT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Periodo</a:t>
                      </a:r>
                      <a:endParaRPr lang="it-IT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Regione Marche</a:t>
                      </a:r>
                      <a:endParaRPr lang="it-IT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0648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1950</a:t>
                      </a:r>
                      <a:endParaRPr lang="it-I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1,9-3,5</a:t>
                      </a:r>
                      <a:endParaRPr lang="it-I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0648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1989</a:t>
                      </a:r>
                      <a:endParaRPr lang="it-I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3,9-5,8</a:t>
                      </a:r>
                      <a:endParaRPr lang="it-I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0648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1996</a:t>
                      </a:r>
                      <a:endParaRPr lang="it-I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4,6-6,6 </a:t>
                      </a:r>
                      <a:endParaRPr lang="it-I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0648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1998</a:t>
                      </a:r>
                      <a:endParaRPr lang="it-I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4,8-6,8 </a:t>
                      </a:r>
                      <a:endParaRPr lang="it-I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0648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2006</a:t>
                      </a:r>
                      <a:endParaRPr lang="it-I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5,1-7,3</a:t>
                      </a:r>
                      <a:endParaRPr lang="it-I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0648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2008</a:t>
                      </a:r>
                      <a:endParaRPr lang="it-I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5,3-7,4</a:t>
                      </a:r>
                      <a:endParaRPr lang="it-I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0648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2013</a:t>
                      </a:r>
                      <a:endParaRPr lang="it-I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5,7-7,9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0648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2015</a:t>
                      </a:r>
                      <a:endParaRPr lang="it-IT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5,8-8,1 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242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2613"/>
            <a:ext cx="1216202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latin typeface="Arial" charset="0"/>
                <a:ea typeface="Arial" charset="0"/>
                <a:cs typeface="Arial" charset="0"/>
              </a:rPr>
              <a:t>Obiettivi di </a:t>
            </a:r>
            <a:r>
              <a:rPr lang="it-IT" sz="3200" b="1" dirty="0" smtClean="0">
                <a:latin typeface="Arial" charset="0"/>
                <a:ea typeface="Arial" charset="0"/>
                <a:cs typeface="Arial" charset="0"/>
              </a:rPr>
              <a:t>sostenibilità: dall’impresa al territorio</a:t>
            </a:r>
            <a:endParaRPr lang="it-IT" sz="3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04062"/>
            <a:ext cx="12162019" cy="3564919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it-IT" dirty="0" smtClean="0"/>
          </a:p>
          <a:p>
            <a:pPr marL="98425" lvl="1" indent="0"/>
            <a:r>
              <a:rPr lang="it-IT" sz="2200" dirty="0" smtClean="0">
                <a:latin typeface="Arial" charset="0"/>
                <a:ea typeface="Arial" charset="0"/>
                <a:cs typeface="Arial" charset="0"/>
              </a:rPr>
              <a:t>AMBIENTALI</a:t>
            </a:r>
          </a:p>
          <a:p>
            <a:pPr marL="98425" lvl="1" indent="0">
              <a:buNone/>
            </a:pPr>
            <a:r>
              <a:rPr lang="it-IT" sz="2200" b="1" dirty="0" smtClean="0">
                <a:latin typeface="Arial" charset="0"/>
                <a:ea typeface="Arial" charset="0"/>
                <a:cs typeface="Arial" charset="0"/>
              </a:rPr>
              <a:t>Qualità delle risorse (aria, acqua, suolo),</a:t>
            </a:r>
            <a:r>
              <a:rPr lang="it-IT" sz="2200" dirty="0" smtClean="0">
                <a:latin typeface="Arial" charset="0"/>
                <a:ea typeface="Arial" charset="0"/>
                <a:cs typeface="Arial" charset="0"/>
              </a:rPr>
              <a:t> biodiversità e funzionalità </a:t>
            </a:r>
            <a:r>
              <a:rPr lang="it-IT" sz="2200" dirty="0" err="1">
                <a:latin typeface="Arial" charset="0"/>
                <a:ea typeface="Arial" charset="0"/>
                <a:cs typeface="Arial" charset="0"/>
              </a:rPr>
              <a:t>ecosistemica</a:t>
            </a:r>
            <a:r>
              <a:rPr lang="it-IT" sz="2200" dirty="0" smtClean="0">
                <a:latin typeface="Arial" charset="0"/>
                <a:ea typeface="Arial" charset="0"/>
                <a:cs typeface="Arial" charset="0"/>
              </a:rPr>
              <a:t>, cura del paesaggio, contenimento del dissesto idro-geologico, </a:t>
            </a:r>
            <a:r>
              <a:rPr lang="it-IT" sz="2200" b="1" dirty="0" smtClean="0">
                <a:latin typeface="Arial" charset="0"/>
                <a:ea typeface="Arial" charset="0"/>
                <a:cs typeface="Arial" charset="0"/>
              </a:rPr>
              <a:t>mitigazione </a:t>
            </a:r>
            <a:r>
              <a:rPr lang="it-IT" sz="2200" b="1" dirty="0">
                <a:latin typeface="Arial" charset="0"/>
                <a:ea typeface="Arial" charset="0"/>
                <a:cs typeface="Arial" charset="0"/>
              </a:rPr>
              <a:t>dei cambiamenti </a:t>
            </a:r>
            <a:r>
              <a:rPr lang="it-IT" sz="2200" b="1" dirty="0" smtClean="0">
                <a:latin typeface="Arial" charset="0"/>
                <a:ea typeface="Arial" charset="0"/>
                <a:cs typeface="Arial" charset="0"/>
              </a:rPr>
              <a:t>climatici</a:t>
            </a:r>
            <a:endParaRPr lang="it-IT" sz="22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it-IT" sz="2200" dirty="0" smtClean="0">
              <a:latin typeface="Arial" charset="0"/>
              <a:ea typeface="Arial" charset="0"/>
              <a:cs typeface="Arial" charset="0"/>
            </a:endParaRPr>
          </a:p>
          <a:p>
            <a:pPr marL="98425" lvl="1" indent="0"/>
            <a:r>
              <a:rPr lang="it-IT" sz="2200" dirty="0" smtClean="0">
                <a:latin typeface="Arial" charset="0"/>
                <a:ea typeface="Arial" charset="0"/>
                <a:cs typeface="Arial" charset="0"/>
              </a:rPr>
              <a:t>SOCIALI </a:t>
            </a:r>
          </a:p>
          <a:p>
            <a:pPr marL="98425" lvl="1" indent="0">
              <a:buNone/>
            </a:pPr>
            <a:r>
              <a:rPr lang="it-IT" sz="2200" b="1" dirty="0" smtClean="0">
                <a:latin typeface="Arial" charset="0"/>
                <a:ea typeface="Arial" charset="0"/>
                <a:cs typeface="Arial" charset="0"/>
              </a:rPr>
              <a:t>salute (lavoratori e consumatori), </a:t>
            </a:r>
            <a:r>
              <a:rPr lang="it-IT" sz="2200" dirty="0" smtClean="0">
                <a:latin typeface="Arial" charset="0"/>
                <a:ea typeface="Arial" charset="0"/>
                <a:cs typeface="Arial" charset="0"/>
              </a:rPr>
              <a:t>qualità della vita, equità e trasparenza, mantenimento di tradizioni, valori e competenze (locali), </a:t>
            </a:r>
            <a:r>
              <a:rPr lang="it-IT" sz="2200" b="1" dirty="0" smtClean="0">
                <a:latin typeface="Arial" charset="0"/>
                <a:ea typeface="Arial" charset="0"/>
                <a:cs typeface="Arial" charset="0"/>
              </a:rPr>
              <a:t>coesione sociale</a:t>
            </a:r>
          </a:p>
          <a:p>
            <a:pPr lvl="1"/>
            <a:endParaRPr lang="it-IT" sz="2200" b="1" dirty="0">
              <a:latin typeface="Arial" charset="0"/>
              <a:ea typeface="Arial" charset="0"/>
              <a:cs typeface="Arial" charset="0"/>
            </a:endParaRPr>
          </a:p>
          <a:p>
            <a:pPr marL="98425" lvl="1" indent="0"/>
            <a:r>
              <a:rPr lang="it-IT" sz="2200" dirty="0" smtClean="0">
                <a:latin typeface="Arial" charset="0"/>
                <a:ea typeface="Arial" charset="0"/>
                <a:cs typeface="Arial" charset="0"/>
              </a:rPr>
              <a:t>ECONOMICI </a:t>
            </a:r>
            <a:endParaRPr lang="it-IT" sz="2200" dirty="0">
              <a:latin typeface="Arial" charset="0"/>
              <a:ea typeface="Arial" charset="0"/>
              <a:cs typeface="Arial" charset="0"/>
            </a:endParaRPr>
          </a:p>
          <a:p>
            <a:pPr marL="98425" lvl="1" indent="0">
              <a:buNone/>
            </a:pPr>
            <a:r>
              <a:rPr lang="it-IT" sz="2200" b="1" dirty="0" smtClean="0">
                <a:latin typeface="Arial" charset="0"/>
                <a:ea typeface="Arial" charset="0"/>
                <a:cs typeface="Arial" charset="0"/>
              </a:rPr>
              <a:t>redditività imprenditoriale, </a:t>
            </a:r>
            <a:r>
              <a:rPr lang="it-IT" sz="2200" dirty="0" smtClean="0">
                <a:latin typeface="Arial" charset="0"/>
                <a:ea typeface="Arial" charset="0"/>
                <a:cs typeface="Arial" charset="0"/>
              </a:rPr>
              <a:t>sviluppo locale</a:t>
            </a:r>
            <a:r>
              <a:rPr lang="it-IT" sz="1700" dirty="0" smtClean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it-IT" sz="1700" b="1" dirty="0" smtClean="0">
                <a:latin typeface="Arial" charset="0"/>
                <a:ea typeface="Arial" charset="0"/>
                <a:cs typeface="Arial" charset="0"/>
              </a:rPr>
              <a:t>occupazione</a:t>
            </a:r>
            <a:r>
              <a:rPr lang="it-IT" sz="1700" dirty="0" smtClean="0">
                <a:latin typeface="Arial" charset="0"/>
                <a:ea typeface="Arial" charset="0"/>
                <a:cs typeface="Arial" charset="0"/>
              </a:rPr>
              <a:t>, Km0, differenziazione dell’offerta)</a:t>
            </a:r>
            <a:r>
              <a:rPr lang="it-IT" sz="2200" dirty="0" smtClean="0">
                <a:latin typeface="Arial" charset="0"/>
                <a:ea typeface="Arial" charset="0"/>
                <a:cs typeface="Arial" charset="0"/>
              </a:rPr>
              <a:t> e regionale </a:t>
            </a:r>
            <a:r>
              <a:rPr lang="it-IT" sz="1500" b="1" dirty="0" smtClean="0">
                <a:latin typeface="Arial" charset="0"/>
                <a:ea typeface="Arial" charset="0"/>
                <a:cs typeface="Arial" charset="0"/>
              </a:rPr>
              <a:t>(approvvigionamento</a:t>
            </a:r>
            <a:r>
              <a:rPr lang="it-IT" sz="1500" dirty="0" smtClean="0">
                <a:latin typeface="Arial" charset="0"/>
                <a:ea typeface="Arial" charset="0"/>
                <a:cs typeface="Arial" charset="0"/>
              </a:rPr>
              <a:t> di prodotti sicuri e di qualità, integrazione con attività artigianali e turistiche, export)</a:t>
            </a:r>
          </a:p>
          <a:p>
            <a:pPr lvl="3"/>
            <a:endParaRPr lang="it-IT" dirty="0" smtClean="0"/>
          </a:p>
          <a:p>
            <a:pPr lvl="3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084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9823" y="32972"/>
            <a:ext cx="11077731" cy="88423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it-IT" altLang="it-IT" sz="3200" b="1" dirty="0">
                <a:latin typeface="Arial" charset="0"/>
                <a:ea typeface="Arial" charset="0"/>
                <a:cs typeface="Arial" charset="0"/>
              </a:rPr>
              <a:t>La </a:t>
            </a:r>
            <a:r>
              <a:rPr lang="it-IT" altLang="it-IT" sz="3200" b="1" dirty="0" smtClean="0">
                <a:latin typeface="Arial" charset="0"/>
                <a:ea typeface="Arial" charset="0"/>
                <a:cs typeface="Arial" charset="0"/>
              </a:rPr>
              <a:t>sostenibilità: </a:t>
            </a:r>
            <a:r>
              <a:rPr lang="it-IT" altLang="it-IT" sz="3200" b="1" dirty="0">
                <a:latin typeface="Arial" charset="0"/>
                <a:ea typeface="Arial" charset="0"/>
                <a:cs typeface="Arial" charset="0"/>
              </a:rPr>
              <a:t>un </a:t>
            </a:r>
            <a:r>
              <a:rPr lang="it-IT" altLang="it-IT" sz="3200" b="1" i="1" dirty="0" err="1">
                <a:latin typeface="Arial" charset="0"/>
                <a:ea typeface="Arial" charset="0"/>
                <a:cs typeface="Arial" charset="0"/>
              </a:rPr>
              <a:t>wicked</a:t>
            </a:r>
            <a:r>
              <a:rPr lang="it-IT" altLang="it-IT" sz="3200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altLang="it-IT" sz="3200" b="1" i="1" dirty="0" err="1">
                <a:latin typeface="Arial" charset="0"/>
                <a:ea typeface="Arial" charset="0"/>
                <a:cs typeface="Arial" charset="0"/>
              </a:rPr>
              <a:t>problem</a:t>
            </a:r>
            <a:endParaRPr lang="it-IT" sz="3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381150" y="4250668"/>
            <a:ext cx="4427538" cy="30777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endParaRPr lang="it-IT" sz="1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122219" y="3878378"/>
            <a:ext cx="9684326" cy="12003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it-IT" sz="2400" b="1" dirty="0">
                <a:latin typeface="Arial" charset="0"/>
                <a:ea typeface="Arial" charset="0"/>
                <a:cs typeface="Arial" charset="0"/>
              </a:rPr>
              <a:t>Orientati </a:t>
            </a:r>
            <a:r>
              <a:rPr lang="it-IT" sz="2400" dirty="0" smtClean="0">
                <a:latin typeface="Arial" charset="0"/>
                <a:ea typeface="Arial" charset="0"/>
                <a:cs typeface="Arial" charset="0"/>
              </a:rPr>
              <a:t>attraverso </a:t>
            </a:r>
            <a:r>
              <a:rPr lang="it-IT" sz="2400" i="1" dirty="0" smtClean="0">
                <a:latin typeface="Arial" charset="0"/>
                <a:ea typeface="Arial" charset="0"/>
                <a:cs typeface="Arial" charset="0"/>
              </a:rPr>
              <a:t>multi-</a:t>
            </a:r>
            <a:r>
              <a:rPr lang="it-IT" sz="2400" i="1" dirty="0" err="1" smtClean="0">
                <a:latin typeface="Arial" charset="0"/>
                <a:ea typeface="Arial" charset="0"/>
                <a:cs typeface="Arial" charset="0"/>
              </a:rPr>
              <a:t>stakeholders</a:t>
            </a:r>
            <a:r>
              <a:rPr lang="it-IT" sz="24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400" i="1" dirty="0" smtClean="0">
                <a:latin typeface="Arial" charset="0"/>
                <a:ea typeface="Arial" charset="0"/>
                <a:cs typeface="Arial" charset="0"/>
              </a:rPr>
              <a:t>engagement</a:t>
            </a:r>
            <a:r>
              <a:rPr lang="it-IT" sz="2400" dirty="0" smtClean="0">
                <a:latin typeface="Arial" charset="0"/>
                <a:ea typeface="Arial" charset="0"/>
                <a:cs typeface="Arial" charset="0"/>
              </a:rPr>
              <a:t>, ovvero processi </a:t>
            </a:r>
            <a:r>
              <a:rPr lang="it-IT" sz="2400" dirty="0">
                <a:latin typeface="Arial" charset="0"/>
                <a:ea typeface="Arial" charset="0"/>
                <a:cs typeface="Arial" charset="0"/>
              </a:rPr>
              <a:t>in cui attori della società civile, imprese e istituzioni collaborano per trovare un approccio comune al problema </a:t>
            </a:r>
            <a:r>
              <a:rPr lang="it-IT" sz="12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it-IT" sz="1200" dirty="0" err="1">
                <a:latin typeface="Arial" charset="0"/>
                <a:ea typeface="Arial" charset="0"/>
                <a:cs typeface="Arial" charset="0"/>
              </a:rPr>
              <a:t>Roloff</a:t>
            </a:r>
            <a:r>
              <a:rPr lang="it-IT" sz="1200" dirty="0">
                <a:latin typeface="Arial" charset="0"/>
                <a:ea typeface="Arial" charset="0"/>
                <a:cs typeface="Arial" charset="0"/>
              </a:rPr>
              <a:t>,  </a:t>
            </a:r>
            <a:r>
              <a:rPr lang="it-IT" sz="1200" dirty="0" smtClean="0">
                <a:latin typeface="Arial" charset="0"/>
                <a:ea typeface="Arial" charset="0"/>
                <a:cs typeface="Arial" charset="0"/>
              </a:rPr>
              <a:t>2008; Dentoni </a:t>
            </a:r>
            <a:r>
              <a:rPr lang="it-IT" sz="1200" i="1" dirty="0">
                <a:latin typeface="Arial" charset="0"/>
                <a:ea typeface="Arial" charset="0"/>
                <a:cs typeface="Arial" charset="0"/>
              </a:rPr>
              <a:t>et al.</a:t>
            </a:r>
            <a:r>
              <a:rPr lang="it-IT" sz="1200" dirty="0">
                <a:latin typeface="Arial" charset="0"/>
                <a:ea typeface="Arial" charset="0"/>
                <a:cs typeface="Arial" charset="0"/>
              </a:rPr>
              <a:t>, 2012</a:t>
            </a:r>
            <a:r>
              <a:rPr lang="it-IT" sz="120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it-IT" sz="1200" b="1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04931" y="2027089"/>
            <a:ext cx="12087069" cy="135364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4770" tIns="64770" rIns="64770" bIns="64770" spcCol="1270" anchor="ctr"/>
          <a:lstStyle/>
          <a:p>
            <a:pPr algn="just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Particolare tipo di problemi riferibili a questioni molto </a:t>
            </a:r>
            <a:r>
              <a:rPr lang="it-IT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complesse</a:t>
            </a:r>
            <a:r>
              <a:rPr lang="it-IT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che hanno cause innumerevoli e (a volte) indefinite, difficili da estrapolare, per i quali non è possibile individuare </a:t>
            </a:r>
            <a:r>
              <a:rPr lang="it-IT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soluzioni generalmente valide </a:t>
            </a:r>
            <a:r>
              <a:rPr lang="it-IT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 che coinvolgono </a:t>
            </a:r>
            <a:r>
              <a:rPr lang="it-IT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molti soggetti con visioni diverse </a:t>
            </a:r>
            <a:r>
              <a:rPr lang="it-IT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it-IT" sz="12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Batie</a:t>
            </a:r>
            <a:r>
              <a:rPr lang="it-IT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2008; </a:t>
            </a:r>
            <a:r>
              <a:rPr lang="it-IT" sz="12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Camillus</a:t>
            </a:r>
            <a:r>
              <a:rPr lang="it-IT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2008).</a:t>
            </a:r>
            <a:r>
              <a:rPr lang="it-IT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cxnSp>
        <p:nvCxnSpPr>
          <p:cNvPr id="16" name="Connettore 2 15"/>
          <p:cNvCxnSpPr/>
          <p:nvPr/>
        </p:nvCxnSpPr>
        <p:spPr>
          <a:xfrm>
            <a:off x="7237965" y="731553"/>
            <a:ext cx="0" cy="12954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3621925" y="2338680"/>
            <a:ext cx="0" cy="12954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28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8587</TotalTime>
  <Words>2536</Words>
  <Application>Microsoft Macintosh PowerPoint</Application>
  <PresentationFormat>Widescreen</PresentationFormat>
  <Paragraphs>357</Paragraphs>
  <Slides>29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40" baseType="lpstr">
      <vt:lpstr>Arial Unicode MS</vt:lpstr>
      <vt:lpstr>Calibri</vt:lpstr>
      <vt:lpstr>Calibri Light</vt:lpstr>
      <vt:lpstr>Droid Sans Fallback</vt:lpstr>
      <vt:lpstr>ＭＳ Ｐゴシック</vt:lpstr>
      <vt:lpstr>Symbol</vt:lpstr>
      <vt:lpstr>Tahoma</vt:lpstr>
      <vt:lpstr>Times New Roman</vt:lpstr>
      <vt:lpstr>Verdana</vt:lpstr>
      <vt:lpstr>Arial</vt:lpstr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Consumo di suolo nelle Marche</vt:lpstr>
      <vt:lpstr>Obiettivi di sostenibilità: dall’impresa al territorio</vt:lpstr>
      <vt:lpstr>La sostenibilità: un wicked problem</vt:lpstr>
      <vt:lpstr>Il modello di agricoltura multifunzionale</vt:lpstr>
      <vt:lpstr>Presentazione di PowerPoint</vt:lpstr>
      <vt:lpstr>Presentazione di PowerPoint</vt:lpstr>
      <vt:lpstr>Prime domande su velocità e tempo </vt:lpstr>
      <vt:lpstr>L’agricoltura per il territorio: i modelli produttivi biologici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DdL  “Disposizioni per lo sviluppo e la competitività della produzione agricola e agroalimentare con metodo biologico” </vt:lpstr>
      <vt:lpstr>Presentazione di PowerPoint</vt:lpstr>
      <vt:lpstr>Presentazione di PowerPoint</vt:lpstr>
      <vt:lpstr>Presentazione di PowerPoint</vt:lpstr>
      <vt:lpstr>Presentazione di PowerPoint</vt:lpstr>
      <vt:lpstr>La realtà cambia in continuazione, per cui è necessario definire politiche che si adattino velocemente a tali cambiamenti, in contesti ambientali diversi  Non ci sono regole uguali per tutti, né soluzioni generalmente valide.  Anzi, non sempre la soluzione è garantita</vt:lpstr>
      <vt:lpstr>"Modelli, politiche e strategie per lo sviluppo dell’agricoltura biologica”</vt:lpstr>
      <vt:lpstr>Presentazione di PowerPoint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REVISORE</dc:creator>
  <cp:lastModifiedBy>REVISORE</cp:lastModifiedBy>
  <cp:revision>213</cp:revision>
  <cp:lastPrinted>2017-10-27T07:49:42Z</cp:lastPrinted>
  <dcterms:created xsi:type="dcterms:W3CDTF">2017-10-12T15:53:08Z</dcterms:created>
  <dcterms:modified xsi:type="dcterms:W3CDTF">2017-10-27T07:49:54Z</dcterms:modified>
</cp:coreProperties>
</file>